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67" r:id="rId5"/>
    <p:sldId id="318" r:id="rId6"/>
    <p:sldId id="351" r:id="rId7"/>
    <p:sldId id="276" r:id="rId8"/>
    <p:sldId id="277" r:id="rId9"/>
    <p:sldId id="278" r:id="rId10"/>
    <p:sldId id="279" r:id="rId11"/>
    <p:sldId id="301" r:id="rId12"/>
    <p:sldId id="302" r:id="rId13"/>
    <p:sldId id="280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Mass of Subatomic Particles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2921084864391952"/>
          <c:y val="0.19480351414406533"/>
          <c:w val="0.74023359580052495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Sheet1!$B$3:$B$5</c:f>
              <c:strCache>
                <c:ptCount val="3"/>
                <c:pt idx="0">
                  <c:v>Proton</c:v>
                </c:pt>
                <c:pt idx="1">
                  <c:v>Neutron</c:v>
                </c:pt>
                <c:pt idx="2">
                  <c:v>Electron</c:v>
                </c:pt>
              </c:strCache>
            </c:strRef>
          </c:cat>
          <c:val>
            <c:numRef>
              <c:f>Sheet1!$C$3:$C$5</c:f>
              <c:numCache>
                <c:formatCode>0.00E+00</c:formatCode>
                <c:ptCount val="3"/>
                <c:pt idx="0">
                  <c:v>1.6999999999999999E-27</c:v>
                </c:pt>
                <c:pt idx="1">
                  <c:v>1.6999999999999999E-27</c:v>
                </c:pt>
                <c:pt idx="2">
                  <c:v>9.1000000000000001E-31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0B-4488-8030-DD239AE31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612736"/>
        <c:axId val="120614272"/>
      </c:barChart>
      <c:catAx>
        <c:axId val="12061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CO"/>
          </a:p>
        </c:txPr>
        <c:crossAx val="120614272"/>
        <c:crosses val="autoZero"/>
        <c:auto val="1"/>
        <c:lblAlgn val="ctr"/>
        <c:lblOffset val="100"/>
        <c:noMultiLvlLbl val="0"/>
      </c:catAx>
      <c:valAx>
        <c:axId val="120614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/>
                  <a:t>Mass in kilograms</a:t>
                </a:r>
              </a:p>
            </c:rich>
          </c:tx>
          <c:overlay val="0"/>
        </c:title>
        <c:numFmt formatCode="0.00E+00" sourceLinked="1"/>
        <c:majorTickMark val="out"/>
        <c:minorTickMark val="none"/>
        <c:tickLblPos val="nextTo"/>
        <c:crossAx val="1206127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6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6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5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3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1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52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62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1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3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22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5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D2921-DC6B-494F-992E-A1CE24C27176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63502-923D-4B02-9A5A-F2F237565C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68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phet.colorado.edu/en/simulation/build-an-at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57200"/>
            <a:ext cx="762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are the Pieces of an Atom?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Protons   p+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Neutrons   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Electrons    e-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632C8F3-50B6-4AC7-AB50-EF072DF0A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043" y="3048000"/>
            <a:ext cx="4223649" cy="316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3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How do they compare? (Mass)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Proton Mass = 1.7 x 10</a:t>
            </a:r>
            <a:r>
              <a:rPr lang="en-US" sz="3600" baseline="30000" dirty="0"/>
              <a:t>-27</a:t>
            </a:r>
            <a:r>
              <a:rPr lang="en-US" sz="3600" dirty="0"/>
              <a:t> kg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Neutrons Mass = 1.7 x 10</a:t>
            </a:r>
            <a:r>
              <a:rPr lang="en-US" sz="3600" baseline="30000" dirty="0"/>
              <a:t>-27</a:t>
            </a:r>
            <a:r>
              <a:rPr lang="en-US" sz="3600" dirty="0"/>
              <a:t> kg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Electrons Mass = 0.0009991 x 10</a:t>
            </a:r>
            <a:r>
              <a:rPr lang="en-US" sz="3600" baseline="30000" dirty="0"/>
              <a:t>-27</a:t>
            </a:r>
            <a:r>
              <a:rPr lang="en-US" sz="3600" dirty="0"/>
              <a:t> kg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Look at how these number compare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009787"/>
              </p:ext>
            </p:extLst>
          </p:nvPr>
        </p:nvGraphicFramePr>
        <p:xfrm>
          <a:off x="1371600" y="3633757"/>
          <a:ext cx="4572000" cy="2881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18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How do they compare? (Mass)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789157"/>
              </p:ext>
            </p:extLst>
          </p:nvPr>
        </p:nvGraphicFramePr>
        <p:xfrm>
          <a:off x="1524000" y="1397000"/>
          <a:ext cx="6096000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Proton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Neutron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Electron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Watermelon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Watermelon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Grape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 descr="https://haircutandadivorce.files.wordpress.com/2015/07/gra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667000"/>
            <a:ext cx="203776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universetoday.com/wp-content/uploads/2009/08/watermel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6" t="10152" r="6692" b="14430"/>
          <a:stretch/>
        </p:blipFill>
        <p:spPr bwMode="auto">
          <a:xfrm>
            <a:off x="1643745" y="2667000"/>
            <a:ext cx="1796142" cy="11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universetoday.com/wp-content/uploads/2009/08/watermel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6" t="10152" r="6692" b="14430"/>
          <a:stretch/>
        </p:blipFill>
        <p:spPr bwMode="auto">
          <a:xfrm>
            <a:off x="3733800" y="2667000"/>
            <a:ext cx="1796142" cy="11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tudying GIFs | Tenor">
            <a:extLst>
              <a:ext uri="{FF2B5EF4-FFF2-40B4-BE49-F238E27FC236}">
                <a16:creationId xmlns:a16="http://schemas.microsoft.com/office/drawing/2014/main" id="{EAC8A12D-5987-4E86-9BF6-1A609FB3BB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166" y="3986126"/>
            <a:ext cx="3924300" cy="287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09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How do they compare? </a:t>
            </a:r>
            <a:r>
              <a:rPr lang="en-US" sz="2400" dirty="0"/>
              <a:t>(Electric Charge)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085850"/>
            <a:ext cx="845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Neutrons Charge = 0 (Neutral)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Proton Charge = +1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Electrons Charge = -1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Protons &amp; Electrons have opposite charge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  <p:pic>
        <p:nvPicPr>
          <p:cNvPr id="2050" name="Picture 2" descr="This is how I study - GIF on Imgur">
            <a:extLst>
              <a:ext uri="{FF2B5EF4-FFF2-40B4-BE49-F238E27FC236}">
                <a16:creationId xmlns:a16="http://schemas.microsoft.com/office/drawing/2014/main" id="{75E9B46D-9C0D-4C4E-819F-5D7BF463DE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646893"/>
            <a:ext cx="5257800" cy="295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36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>
            <a:extLst>
              <a:ext uri="{FF2B5EF4-FFF2-40B4-BE49-F238E27FC236}">
                <a16:creationId xmlns:a16="http://schemas.microsoft.com/office/drawing/2014/main" id="{67B23724-E88E-4320-A3C8-642C4E757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1968500"/>
            <a:ext cx="185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CO" altLang="es-CO" sz="1800" dirty="0">
              <a:latin typeface="Calibri" panose="020F0502020204030204" pitchFamily="34" charset="0"/>
            </a:endParaRPr>
          </a:p>
        </p:txBody>
      </p:sp>
      <p:sp>
        <p:nvSpPr>
          <p:cNvPr id="18434" name="TextBox 4">
            <a:extLst>
              <a:ext uri="{FF2B5EF4-FFF2-40B4-BE49-F238E27FC236}">
                <a16:creationId xmlns:a16="http://schemas.microsoft.com/office/drawing/2014/main" id="{922DF47D-F36A-4940-8A5A-E62755D02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3046413"/>
            <a:ext cx="8637587" cy="39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CO" sz="3800" dirty="0">
                <a:latin typeface="Calibri" panose="020F0502020204030204" pitchFamily="34" charset="0"/>
              </a:rPr>
              <a:t>•A</a:t>
            </a:r>
            <a:r>
              <a:rPr lang="en-US" altLang="es-CO" sz="3200" dirty="0">
                <a:latin typeface="Calibri" panose="020F0502020204030204" pitchFamily="34" charset="0"/>
              </a:rPr>
              <a:t>tomic number: number of protons in an atom, = 	number of electrons in electron cloud</a:t>
            </a:r>
          </a:p>
          <a:p>
            <a:pPr eaLnBrk="1" hangingPunct="1"/>
            <a:endParaRPr lang="en-US" altLang="es-CO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es-CO" sz="3200" dirty="0">
                <a:latin typeface="Calibri" panose="020F0502020204030204" pitchFamily="34" charset="0"/>
              </a:rPr>
              <a:t>• Atomic mass: number of protons plus neutrons</a:t>
            </a:r>
          </a:p>
          <a:p>
            <a:pPr eaLnBrk="1" hangingPunct="1"/>
            <a:endParaRPr lang="en-US" altLang="es-CO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es-CO" sz="3200" dirty="0">
                <a:latin typeface="Calibri" panose="020F0502020204030204" pitchFamily="34" charset="0"/>
              </a:rPr>
              <a:t>• Most common ions</a:t>
            </a:r>
          </a:p>
          <a:p>
            <a:pPr eaLnBrk="1" hangingPunct="1"/>
            <a:endParaRPr lang="en-US" altLang="es-CO" sz="3200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US" altLang="es-CO" sz="18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C03376EC-7A21-4C85-9663-7BC5A2D5A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14300"/>
            <a:ext cx="6740525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F2FD9F15-16CA-4EC4-B90B-1B52A5EA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altLang="es-CO" dirty="0">
              <a:ea typeface="ＭＳ Ｐゴシック" panose="020B0600070205080204" pitchFamily="34" charset="-128"/>
            </a:endParaRP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BF91A3E5-6546-4791-B367-9255D3849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es-CO" sz="5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An element has 32 protons and 31 neutrons: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s-CO" sz="5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is 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Isotope?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r>
              <a:rPr lang="en-US" dirty="0"/>
              <a:t>Atoms of the same Element</a:t>
            </a:r>
          </a:p>
          <a:p>
            <a:r>
              <a:rPr lang="en-US" dirty="0"/>
              <a:t>With differing numbers of Neutrons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99657"/>
            <a:ext cx="4819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29200" y="26670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different about the two Helium Isotopes?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What is the same for the two Helium Isotopes?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6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Isotope?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r>
              <a:rPr lang="en-US" dirty="0"/>
              <a:t>Atoms of the same Element</a:t>
            </a:r>
          </a:p>
          <a:p>
            <a:r>
              <a:rPr lang="en-US" dirty="0"/>
              <a:t>With differing numbers of Neutrons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99657"/>
            <a:ext cx="4819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29200" y="2667000"/>
            <a:ext cx="4038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different about the two Helium Isotopes? </a:t>
            </a:r>
          </a:p>
          <a:p>
            <a:r>
              <a:rPr lang="en-US" sz="1600" dirty="0"/>
              <a:t>The number of Neutrons (shown in Yellow)</a:t>
            </a:r>
          </a:p>
          <a:p>
            <a:endParaRPr lang="en-US" dirty="0"/>
          </a:p>
          <a:p>
            <a:r>
              <a:rPr lang="en-US" b="1" dirty="0"/>
              <a:t>What is the same for the two Helium Isotopes? </a:t>
            </a:r>
          </a:p>
          <a:p>
            <a:r>
              <a:rPr lang="en-US" dirty="0"/>
              <a:t>The number of electrons and the number of protons.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3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Isotope?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r>
              <a:rPr lang="en-US" dirty="0"/>
              <a:t>What are the symbols for this Isotopes?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22" t="19566" r="4968" b="16459"/>
          <a:stretch/>
        </p:blipFill>
        <p:spPr bwMode="auto">
          <a:xfrm>
            <a:off x="751112" y="2590800"/>
            <a:ext cx="316489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38600" y="2133600"/>
                <a:ext cx="4953000" cy="5514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Use the Symbol for the Element:  </a:t>
                </a:r>
              </a:p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</a:rPr>
                  <a:t>He</a:t>
                </a:r>
              </a:p>
              <a:p>
                <a:endParaRPr lang="en-US" sz="1000" b="1" dirty="0"/>
              </a:p>
              <a:p>
                <a:r>
                  <a:rPr lang="en-US" b="1" dirty="0"/>
                  <a:t>Add a subscript in front which is the Atomic Number:</a:t>
                </a:r>
              </a:p>
              <a:p>
                <a:pPr algn="ctr"/>
                <a:r>
                  <a:rPr lang="en-US" sz="28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He</a:t>
                </a:r>
                <a:endParaRPr lang="en-US" sz="2800" dirty="0">
                  <a:solidFill>
                    <a:srgbClr val="FF0000"/>
                  </a:solidFill>
                </a:endParaRPr>
              </a:p>
              <a:p>
                <a:endParaRPr lang="en-US" sz="1100" b="1" dirty="0"/>
              </a:p>
              <a:p>
                <a:r>
                  <a:rPr lang="en-US" b="1" dirty="0"/>
                  <a:t>Add the MASS NUMBER as a superscript in front. 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Mass Number = (# or P) + ( # or N)</a:t>
                </a:r>
              </a:p>
              <a:p>
                <a:endParaRPr lang="en-US" b="1" dirty="0"/>
              </a:p>
              <a:p>
                <a:r>
                  <a:rPr lang="en-US" b="1" dirty="0"/>
                  <a:t>Here Mass Number = (2) +(2) </a:t>
                </a:r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  <m:e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𝐇𝐞</m:t>
                          </m:r>
                        </m:e>
                      </m:sPre>
                    </m:oMath>
                  </m:oMathPara>
                </a14:m>
                <a:endParaRPr lang="en-US" b="1" dirty="0"/>
              </a:p>
              <a:p>
                <a:endParaRPr lang="en-US" b="1" dirty="0"/>
              </a:p>
              <a:p>
                <a:endParaRPr lang="en-US" b="1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133600"/>
                <a:ext cx="4953000" cy="5514074"/>
              </a:xfrm>
              <a:prstGeom prst="rect">
                <a:avLst/>
              </a:prstGeom>
              <a:blipFill rotWithShape="1">
                <a:blip r:embed="rId3"/>
                <a:stretch>
                  <a:fillRect l="-1355" t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1567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Pre>
                      <m:sPre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𝐇𝐞</m:t>
                        </m:r>
                      </m:e>
                    </m:sPre>
                  </m:oMath>
                </a14:m>
                <a:r>
                  <a:rPr lang="en-US" dirty="0"/>
                  <a:t> can also be written a He-4 or Helium-4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Notice that if you subtract the bottom # from the top number you get the number of Neutrons.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4525963"/>
              </a:xfrm>
              <a:blipFill rotWithShape="1">
                <a:blip r:embed="rId2"/>
                <a:stretch>
                  <a:fillRect l="-1852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5197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36986DE5-B99E-4249-AFB5-6463EA99F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44575"/>
          </a:xfrm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altLang="es-CO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Atomic Symbols for Isotopes: 2 Ways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D52724D4-4194-48E0-B634-C3787F893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31913"/>
            <a:ext cx="8305800" cy="5297487"/>
          </a:xfrm>
        </p:spPr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  <a:buFont typeface="Wingdings" panose="05000000000000000000" pitchFamily="2" charset="2"/>
              <a:buChar char="l"/>
            </a:pPr>
            <a:r>
              <a:rPr lang="en-US" altLang="es-CO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Show the name of the element, a hyphen, and the mass number</a:t>
            </a:r>
            <a:r>
              <a:rPr lang="en-US" altLang="es-CO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:   </a:t>
            </a:r>
            <a:r>
              <a:rPr lang="en-US" altLang="es-CO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s-CO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sodium-23,     sodium-24</a:t>
            </a:r>
          </a:p>
          <a:p>
            <a:pPr eaLnBrk="1" hangingPunct="1">
              <a:lnSpc>
                <a:spcPct val="140000"/>
              </a:lnSpc>
              <a:buFont typeface="Wingdings" panose="05000000000000000000" pitchFamily="2" charset="2"/>
              <a:buChar char="l"/>
            </a:pPr>
            <a:r>
              <a:rPr lang="en-US" altLang="es-CO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 or show the mass number and atomic number in symbol form</a:t>
            </a:r>
          </a:p>
          <a:p>
            <a:pPr eaLnBrk="1" hangingPunct="1">
              <a:lnSpc>
                <a:spcPct val="140000"/>
              </a:lnSpc>
              <a:buFont typeface="Wingdings" panose="05000000000000000000" pitchFamily="2" charset="2"/>
              <a:buChar char="l"/>
            </a:pPr>
            <a:endParaRPr lang="en-US" altLang="es-CO" sz="2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CO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	                 mass number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s-CO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	 				</a:t>
            </a:r>
            <a:r>
              <a:rPr lang="en-US" altLang="es-CO" sz="40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                 </a:t>
            </a:r>
            <a:r>
              <a:rPr lang="en-US" altLang="es-CO" sz="40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23 </a:t>
            </a:r>
            <a:r>
              <a:rPr lang="en-US" altLang="es-CO" sz="4000" dirty="0">
                <a:ea typeface="ＭＳ Ｐゴシック" panose="020B0600070205080204" pitchFamily="34" charset="-128"/>
                <a:cs typeface="Arial" panose="020B0604020202020204" pitchFamily="34" charset="0"/>
              </a:rPr>
              <a:t>Na 	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s-CO" sz="40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          </a:t>
            </a:r>
            <a:r>
              <a:rPr lang="en-US" altLang="es-CO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atomic number</a:t>
            </a:r>
            <a:r>
              <a:rPr lang="en-US" altLang="es-CO" sz="4000" dirty="0">
                <a:ea typeface="ＭＳ Ｐゴシック" panose="020B0600070205080204" pitchFamily="34" charset="-128"/>
                <a:cs typeface="Arial" panose="020B0604020202020204" pitchFamily="34" charset="0"/>
              </a:rPr>
              <a:t>	  	    </a:t>
            </a:r>
            <a:r>
              <a:rPr lang="en-US" altLang="es-CO" sz="40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11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s-CO" sz="2800" baseline="300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s-CO" sz="2800" baseline="300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s-CO" sz="2800" baseline="300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6627" name="Line 4">
            <a:extLst>
              <a:ext uri="{FF2B5EF4-FFF2-40B4-BE49-F238E27FC236}">
                <a16:creationId xmlns:a16="http://schemas.microsoft.com/office/drawing/2014/main" id="{0CF4E169-393E-455D-BD92-FD4730D21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3588" y="4953000"/>
            <a:ext cx="990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O"/>
          </a:p>
        </p:txBody>
      </p:sp>
      <p:sp>
        <p:nvSpPr>
          <p:cNvPr id="26628" name="Line 5">
            <a:extLst>
              <a:ext uri="{FF2B5EF4-FFF2-40B4-BE49-F238E27FC236}">
                <a16:creationId xmlns:a16="http://schemas.microsoft.com/office/drawing/2014/main" id="{743A0BF7-6A6A-46AA-A14E-D337B0FEA6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7388" y="5880100"/>
            <a:ext cx="10668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O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DC97EECE-1AE9-4F65-AAEC-6BCE37F03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CO" sz="5400">
                <a:solidFill>
                  <a:srgbClr val="FF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Isotopes?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this one: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8778"/>
            <a:ext cx="9143999" cy="3979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664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this one: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5876"/>
            <a:ext cx="9144000" cy="45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709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makes an Isotope Stable.</a:t>
            </a:r>
          </a:p>
          <a:p>
            <a:endParaRPr lang="en-US" dirty="0"/>
          </a:p>
          <a:p>
            <a:r>
              <a:rPr lang="en-US" dirty="0"/>
              <a:t>For the answer to this visit the </a:t>
            </a:r>
            <a:r>
              <a:rPr lang="en-US" dirty="0">
                <a:hlinkClick r:id="rId2"/>
              </a:rPr>
              <a:t>https://phet.colorado.edu/en/simulation/build-an-atom</a:t>
            </a:r>
            <a:endParaRPr lang="en-US" dirty="0"/>
          </a:p>
          <a:p>
            <a:r>
              <a:rPr lang="en-US" dirty="0"/>
              <a:t>Or to a Search for: </a:t>
            </a:r>
            <a:r>
              <a:rPr lang="en-US" dirty="0" err="1"/>
              <a:t>phet</a:t>
            </a:r>
            <a:r>
              <a:rPr lang="en-US" dirty="0"/>
              <a:t> Build and Atom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600199"/>
            <a:ext cx="37338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1295400" y="2767012"/>
            <a:ext cx="1104900" cy="2414588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80" y="1523999"/>
            <a:ext cx="454152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816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436</Words>
  <Application>Microsoft Office PowerPoint</Application>
  <PresentationFormat>Presentación en pantalla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Wingdings</vt:lpstr>
      <vt:lpstr>Office Theme</vt:lpstr>
      <vt:lpstr>Presentación de PowerPoint</vt:lpstr>
      <vt:lpstr>How do they compare? (Mass) </vt:lpstr>
      <vt:lpstr>How do they compare? (Mass) </vt:lpstr>
      <vt:lpstr>How do they compare? (Electric Charge) </vt:lpstr>
      <vt:lpstr>Presentación de PowerPoint</vt:lpstr>
      <vt:lpstr>Presentación de PowerPoint</vt:lpstr>
      <vt:lpstr>What is an Isotope?</vt:lpstr>
      <vt:lpstr>What is an Isotope?</vt:lpstr>
      <vt:lpstr>What is an Isotope?</vt:lpstr>
      <vt:lpstr>Presentación de PowerPoint</vt:lpstr>
      <vt:lpstr>Atomic Symbols for Isotopes: 2 Ways</vt:lpstr>
      <vt:lpstr>Isotopes?</vt:lpstr>
      <vt:lpstr>Try this one:</vt:lpstr>
      <vt:lpstr>Try this one: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JOHN EDINSON MUÑOZ ATEHORTUA</cp:lastModifiedBy>
  <cp:revision>25</cp:revision>
  <dcterms:created xsi:type="dcterms:W3CDTF">2016-02-21T22:02:46Z</dcterms:created>
  <dcterms:modified xsi:type="dcterms:W3CDTF">2020-03-31T20:22:14Z</dcterms:modified>
</cp:coreProperties>
</file>