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725" r:id="rId1"/>
  </p:sldMasterIdLst>
  <p:notesMasterIdLst>
    <p:notesMasterId r:id="rId26"/>
  </p:notesMasterIdLst>
  <p:handoutMasterIdLst>
    <p:handoutMasterId r:id="rId27"/>
  </p:handoutMasterIdLst>
  <p:sldIdLst>
    <p:sldId id="259" r:id="rId2"/>
    <p:sldId id="283" r:id="rId3"/>
    <p:sldId id="284" r:id="rId4"/>
    <p:sldId id="286" r:id="rId5"/>
    <p:sldId id="287" r:id="rId6"/>
    <p:sldId id="257" r:id="rId7"/>
    <p:sldId id="262" r:id="rId8"/>
    <p:sldId id="285" r:id="rId9"/>
    <p:sldId id="288" r:id="rId10"/>
    <p:sldId id="289" r:id="rId11"/>
    <p:sldId id="275" r:id="rId12"/>
    <p:sldId id="272" r:id="rId13"/>
    <p:sldId id="281" r:id="rId14"/>
    <p:sldId id="261" r:id="rId15"/>
    <p:sldId id="258" r:id="rId16"/>
    <p:sldId id="282" r:id="rId17"/>
    <p:sldId id="264" r:id="rId18"/>
    <p:sldId id="269" r:id="rId19"/>
    <p:sldId id="263" r:id="rId20"/>
    <p:sldId id="276" r:id="rId21"/>
    <p:sldId id="277" r:id="rId22"/>
    <p:sldId id="280" r:id="rId23"/>
    <p:sldId id="278" r:id="rId24"/>
    <p:sldId id="279" r:id="rId25"/>
  </p:sldIdLst>
  <p:sldSz cx="12192000" cy="6858000"/>
  <p:notesSz cx="7010400" cy="92964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4" autoAdjust="0"/>
    <p:restoredTop sz="94660"/>
  </p:normalViewPr>
  <p:slideViewPr>
    <p:cSldViewPr snapToGrid="0" showGuides="1">
      <p:cViewPr varScale="1">
        <p:scale>
          <a:sx n="64" d="100"/>
          <a:sy n="64" d="100"/>
        </p:scale>
        <p:origin x="900" y="7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handoutMaster" Target="handoutMasters/handoutMaster1.xml"/><Relationship Id="rId30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F8015014-C111-4B8A-8232-CF1250991E5B}" type="datetimeFigureOut">
              <a:rPr lang="en-US" smtClean="0"/>
              <a:t>3/27/2020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7F4A6280-E80F-44B7-929D-B64E367D22E5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755243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338" y="0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F22F44D-6D48-4CB5-8B19-1DDA9D97DB9C}" type="datetimeFigureOut">
              <a:rPr lang="en-US" smtClean="0"/>
              <a:t>3/27/2020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675" y="4473575"/>
            <a:ext cx="5607050" cy="366077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675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338" y="8829675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9582321-B8C1-4BD4-A9D3-42A12CB6FBF5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301879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Copy table. The first energy level or shell</a:t>
            </a:r>
            <a:r>
              <a:rPr lang="en-US" baseline="0" dirty="0"/>
              <a:t> has 1 sublevel. The second shell has 2 sublevels, the 3 shell has 3 sublevels, the 4 shell has 4 sublevels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582321-B8C1-4BD4-A9D3-42A12CB6FBF5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531322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582321-B8C1-4BD4-A9D3-42A12CB6FBF5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736011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Copy Orbital Filling</a:t>
            </a:r>
            <a:r>
              <a:rPr lang="en-US" baseline="0" dirty="0"/>
              <a:t> </a:t>
            </a:r>
            <a:r>
              <a:rPr lang="en-US" baseline="0" dirty="0" err="1"/>
              <a:t>Diragram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582321-B8C1-4BD4-A9D3-42A12CB6FBF5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565009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sp>
          <p:nvSpPr>
            <p:cNvPr id="15" name="Freeform 14"/>
            <p:cNvSpPr/>
            <p:nvPr/>
          </p:nvSpPr>
          <p:spPr>
            <a:xfrm>
              <a:off x="0" y="-7862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19" name="Straight Connector 18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Isosceles Triangle 22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smtClean="0"/>
              <a:pPr/>
              <a:t>3/27/2020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940890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smtClean="0"/>
              <a:pPr/>
              <a:t>3/27/2020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6644681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smtClean="0"/>
              <a:pPr/>
              <a:t>3/27/2020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7820262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smtClean="0"/>
              <a:pPr/>
              <a:t>3/27/2020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846958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smtClean="0"/>
              <a:pPr/>
              <a:t>3/27/2020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660586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smtClean="0"/>
              <a:pPr/>
              <a:t>3/27/2020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9878036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smtClean="0"/>
              <a:pPr/>
              <a:t>3/27/2020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313281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smtClean="0"/>
              <a:pPr/>
              <a:t>3/27/2020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247109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‹Nº›</a:t>
            </a:fld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smtClean="0"/>
              <a:pPr/>
              <a:t>3/27/2020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2661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ítulo y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smtClean="0"/>
              <a:pPr/>
              <a:t>3/27/2020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144234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smtClean="0"/>
              <a:pPr/>
              <a:t>3/27/2020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‹Nº›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87869880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smtClean="0"/>
              <a:pPr/>
              <a:t>3/27/2020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7926124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r la 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smtClean="0"/>
              <a:pPr/>
              <a:t>3/27/2020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‹Nº›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17735303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erdadero o fals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smtClean="0"/>
              <a:pPr/>
              <a:t>3/27/2020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2987366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smtClean="0"/>
              <a:pPr/>
              <a:t>3/27/2020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0694478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smtClean="0"/>
              <a:pPr/>
              <a:t>3/27/2020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872579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6DFF08F-DC6B-4601-B491-B0F83F6DD2DA}" type="datetimeFigureOut">
              <a:rPr lang="en-US" smtClean="0"/>
              <a:pPr/>
              <a:t>3/27/2020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4FAB73BC-B049-4115-A692-8D63A059BFB8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53471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6" r:id="rId1"/>
    <p:sldLayoutId id="2147483727" r:id="rId2"/>
    <p:sldLayoutId id="2147483728" r:id="rId3"/>
    <p:sldLayoutId id="2147483729" r:id="rId4"/>
    <p:sldLayoutId id="2147483730" r:id="rId5"/>
    <p:sldLayoutId id="2147483731" r:id="rId6"/>
    <p:sldLayoutId id="2147483732" r:id="rId7"/>
    <p:sldLayoutId id="2147483733" r:id="rId8"/>
    <p:sldLayoutId id="2147483734" r:id="rId9"/>
    <p:sldLayoutId id="2147483735" r:id="rId10"/>
    <p:sldLayoutId id="2147483736" r:id="rId11"/>
    <p:sldLayoutId id="2147483737" r:id="rId12"/>
    <p:sldLayoutId id="2147483738" r:id="rId13"/>
    <p:sldLayoutId id="2147483739" r:id="rId14"/>
    <p:sldLayoutId id="2147483740" r:id="rId15"/>
    <p:sldLayoutId id="2147483741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jpe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gi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6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gif"/><Relationship Id="rId4" Type="http://schemas.openxmlformats.org/officeDocument/2006/relationships/image" Target="../media/image10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gif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gi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7" Type="http://schemas.openxmlformats.org/officeDocument/2006/relationships/image" Target="../media/image22.jpeg"/><Relationship Id="rId2" Type="http://schemas.openxmlformats.org/officeDocument/2006/relationships/image" Target="../media/image17.gi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jpeg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9.pn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6000" b="1" dirty="0"/>
              <a:t>Review Electron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27432" y="1930400"/>
            <a:ext cx="8596668" cy="3880773"/>
          </a:xfrm>
        </p:spPr>
        <p:txBody>
          <a:bodyPr>
            <a:noAutofit/>
          </a:bodyPr>
          <a:lstStyle/>
          <a:p>
            <a:r>
              <a:rPr lang="en-US" sz="3200" dirty="0"/>
              <a:t>Electrons are found in the electron cloud</a:t>
            </a:r>
          </a:p>
          <a:p>
            <a:r>
              <a:rPr lang="en-US" sz="3200" dirty="0"/>
              <a:t>Negative charge</a:t>
            </a:r>
          </a:p>
          <a:p>
            <a:r>
              <a:rPr lang="en-US" sz="3200" dirty="0"/>
              <a:t>In a neutral atom the # of protons = the # electrons</a:t>
            </a:r>
          </a:p>
          <a:p>
            <a:r>
              <a:rPr lang="en-US" sz="3200" dirty="0"/>
              <a:t>The electron cloud has very little mass (low density, large volume); therefore, the atom is considered to be primarily empty space.</a:t>
            </a:r>
          </a:p>
        </p:txBody>
      </p:sp>
    </p:spTree>
    <p:extLst>
      <p:ext uri="{BB962C8B-B14F-4D97-AF65-F5344CB8AC3E}">
        <p14:creationId xmlns:p14="http://schemas.microsoft.com/office/powerpoint/2010/main" val="277394724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Definition of Aufbau Principle - Chemistry Dictionary">
            <a:extLst>
              <a:ext uri="{FF2B5EF4-FFF2-40B4-BE49-F238E27FC236}">
                <a16:creationId xmlns:a16="http://schemas.microsoft.com/office/drawing/2014/main" id="{7AC08006-C177-4383-A79B-DD6EAA10F0B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0745" y="398019"/>
            <a:ext cx="5765124" cy="49214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Atomic Number, Mass Number, and Isotopes | SpringerLink">
            <a:extLst>
              <a:ext uri="{FF2B5EF4-FFF2-40B4-BE49-F238E27FC236}">
                <a16:creationId xmlns:a16="http://schemas.microsoft.com/office/drawing/2014/main" id="{B5BFADC1-8AD3-4BDF-A3AB-7F696542BEB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61539" y="162393"/>
            <a:ext cx="4599716" cy="28207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Oxygen - Is it Really Your Friend? - Control Equipment">
            <a:extLst>
              <a:ext uri="{FF2B5EF4-FFF2-40B4-BE49-F238E27FC236}">
                <a16:creationId xmlns:a16="http://schemas.microsoft.com/office/drawing/2014/main" id="{05954DDD-A805-46A9-AF23-9B526C1F9AB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1997108" cy="64599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085669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10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Atomic Number, Mass Number, and Isotopes | SpringerLink">
            <a:extLst>
              <a:ext uri="{FF2B5EF4-FFF2-40B4-BE49-F238E27FC236}">
                <a16:creationId xmlns:a16="http://schemas.microsoft.com/office/drawing/2014/main" id="{B5BFADC1-8AD3-4BDF-A3AB-7F696542BEB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61539" y="162393"/>
            <a:ext cx="4599716" cy="28207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6CBB7FBC-BDAD-4774-99AC-BB522800843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1267" y="336107"/>
            <a:ext cx="5364995" cy="4497675"/>
          </a:xfrm>
          <a:prstGeom prst="rect">
            <a:avLst/>
          </a:prstGeom>
        </p:spPr>
      </p:pic>
      <p:pic>
        <p:nvPicPr>
          <p:cNvPr id="2050" name="Picture 2" descr="The electron configuration of oxygen is 1s2,2s2 2p4. | Science ...">
            <a:extLst>
              <a:ext uri="{FF2B5EF4-FFF2-40B4-BE49-F238E27FC236}">
                <a16:creationId xmlns:a16="http://schemas.microsoft.com/office/drawing/2014/main" id="{BDEB3466-1165-49E9-8ADC-8AE4C0AC21E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84942" y="0"/>
            <a:ext cx="6600825" cy="6667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Electron Configuration for Oxygen (O)">
            <a:extLst>
              <a:ext uri="{FF2B5EF4-FFF2-40B4-BE49-F238E27FC236}">
                <a16:creationId xmlns:a16="http://schemas.microsoft.com/office/drawing/2014/main" id="{64599B28-4FE1-4CC6-AB0F-1EAC759647A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75" t="63002" r="50000" b="17979"/>
          <a:stretch/>
        </p:blipFill>
        <p:spPr bwMode="auto">
          <a:xfrm>
            <a:off x="2548327" y="5020274"/>
            <a:ext cx="2998034" cy="9757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894267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D0CF0E2-263E-4594-900B-3D7AFBDD64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O" dirty="0" err="1"/>
              <a:t>Another</a:t>
            </a:r>
            <a:r>
              <a:rPr lang="es-CO" dirty="0"/>
              <a:t> </a:t>
            </a:r>
            <a:r>
              <a:rPr lang="es-CO" dirty="0" err="1"/>
              <a:t>example</a:t>
            </a:r>
            <a:r>
              <a:rPr lang="es-CO" dirty="0"/>
              <a:t>!!!</a:t>
            </a:r>
          </a:p>
        </p:txBody>
      </p:sp>
      <p:pic>
        <p:nvPicPr>
          <p:cNvPr id="6146" name="Picture 2" descr="Impactado GIFs - Get the best GIF on GIPHY">
            <a:extLst>
              <a:ext uri="{FF2B5EF4-FFF2-40B4-BE49-F238E27FC236}">
                <a16:creationId xmlns:a16="http://schemas.microsoft.com/office/drawing/2014/main" id="{8564F8EB-8DFA-45CC-9605-A6C46B0B4350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73865" y="0"/>
            <a:ext cx="3718135" cy="3237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8" name="Picture 4" descr="Helium Electron Configuration | Chemistry help, Chemical bond ...">
            <a:extLst>
              <a:ext uri="{FF2B5EF4-FFF2-40B4-BE49-F238E27FC236}">
                <a16:creationId xmlns:a16="http://schemas.microsoft.com/office/drawing/2014/main" id="{8E2B349D-10E5-4C80-8832-64E982FB2E7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163" t="32663" r="61181" b="32161"/>
          <a:stretch/>
        </p:blipFill>
        <p:spPr bwMode="auto">
          <a:xfrm>
            <a:off x="929390" y="1540238"/>
            <a:ext cx="2518348" cy="26709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4" descr="Electron Configuration for Oxygen (O)">
            <a:extLst>
              <a:ext uri="{FF2B5EF4-FFF2-40B4-BE49-F238E27FC236}">
                <a16:creationId xmlns:a16="http://schemas.microsoft.com/office/drawing/2014/main" id="{31C1EC6F-AB8F-496A-B478-0BDF72BB6FF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75" t="63002" r="79363" b="17979"/>
          <a:stretch/>
        </p:blipFill>
        <p:spPr bwMode="auto">
          <a:xfrm>
            <a:off x="4272195" y="3429000"/>
            <a:ext cx="2708097" cy="26709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Elipse 3">
            <a:extLst>
              <a:ext uri="{FF2B5EF4-FFF2-40B4-BE49-F238E27FC236}">
                <a16:creationId xmlns:a16="http://schemas.microsoft.com/office/drawing/2014/main" id="{927C7870-81E1-450B-972A-A219BCCFEFF5}"/>
              </a:ext>
            </a:extLst>
          </p:cNvPr>
          <p:cNvSpPr/>
          <p:nvPr/>
        </p:nvSpPr>
        <p:spPr>
          <a:xfrm>
            <a:off x="5921115" y="3612630"/>
            <a:ext cx="1214203" cy="1064301"/>
          </a:xfrm>
          <a:prstGeom prst="ellipse">
            <a:avLst/>
          </a:prstGeom>
          <a:solidFill>
            <a:srgbClr val="FFFF00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4C002BDE-08AA-4D95-ADDB-AE9F7EFBB21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32869" y="921791"/>
            <a:ext cx="2990693" cy="25072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55907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D0CF0E2-263E-4594-900B-3D7AFBDD64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O" dirty="0" err="1"/>
              <a:t>Another</a:t>
            </a:r>
            <a:r>
              <a:rPr lang="es-CO" dirty="0"/>
              <a:t> </a:t>
            </a:r>
            <a:r>
              <a:rPr lang="es-CO" dirty="0" err="1"/>
              <a:t>example</a:t>
            </a:r>
            <a:r>
              <a:rPr lang="es-CO" dirty="0"/>
              <a:t>!!!</a:t>
            </a:r>
          </a:p>
        </p:txBody>
      </p:sp>
      <p:pic>
        <p:nvPicPr>
          <p:cNvPr id="7170" name="Picture 2" descr="Electron Configuration for Sulfur (S)">
            <a:extLst>
              <a:ext uri="{FF2B5EF4-FFF2-40B4-BE49-F238E27FC236}">
                <a16:creationId xmlns:a16="http://schemas.microsoft.com/office/drawing/2014/main" id="{35F248F2-4381-4E76-A3A5-11F82C499E8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1844" b="13607"/>
          <a:stretch/>
        </p:blipFill>
        <p:spPr bwMode="auto">
          <a:xfrm>
            <a:off x="2192311" y="5107275"/>
            <a:ext cx="7807377" cy="8519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CDE9FA77-D928-45D9-BEB5-D474AEB471C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27005" y="0"/>
            <a:ext cx="5364995" cy="4497675"/>
          </a:xfrm>
          <a:prstGeom prst="rect">
            <a:avLst/>
          </a:prstGeom>
        </p:spPr>
      </p:pic>
      <p:pic>
        <p:nvPicPr>
          <p:cNvPr id="7172" name="Picture 4" descr="Ilustraciones, imágenes y vectores de stock sobre Sulfur Element ...">
            <a:extLst>
              <a:ext uri="{FF2B5EF4-FFF2-40B4-BE49-F238E27FC236}">
                <a16:creationId xmlns:a16="http://schemas.microsoft.com/office/drawing/2014/main" id="{210ADD78-0F36-42F4-B899-BE80533C7A8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885"/>
          <a:stretch/>
        </p:blipFill>
        <p:spPr bwMode="auto">
          <a:xfrm>
            <a:off x="1432507" y="1206499"/>
            <a:ext cx="3604188" cy="35753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4" name="Picture 6" descr="Los Simpson: El meme de Homer que ha hecho historia de la TV">
            <a:extLst>
              <a:ext uri="{FF2B5EF4-FFF2-40B4-BE49-F238E27FC236}">
                <a16:creationId xmlns:a16="http://schemas.microsoft.com/office/drawing/2014/main" id="{D1E94AD5-EB18-44F5-B6E8-9CCE4D5B5060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0" y="4497675"/>
            <a:ext cx="4572000" cy="228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Elipse 10">
            <a:extLst>
              <a:ext uri="{FF2B5EF4-FFF2-40B4-BE49-F238E27FC236}">
                <a16:creationId xmlns:a16="http://schemas.microsoft.com/office/drawing/2014/main" id="{5CD5D7C8-54C8-4434-B5A5-57903370DB1A}"/>
              </a:ext>
            </a:extLst>
          </p:cNvPr>
          <p:cNvSpPr/>
          <p:nvPr/>
        </p:nvSpPr>
        <p:spPr>
          <a:xfrm>
            <a:off x="6267372" y="5156354"/>
            <a:ext cx="559633" cy="444814"/>
          </a:xfrm>
          <a:prstGeom prst="ellipse">
            <a:avLst/>
          </a:prstGeom>
          <a:solidFill>
            <a:srgbClr val="FFFF00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2" name="Elipse 11">
            <a:extLst>
              <a:ext uri="{FF2B5EF4-FFF2-40B4-BE49-F238E27FC236}">
                <a16:creationId xmlns:a16="http://schemas.microsoft.com/office/drawing/2014/main" id="{827945CB-3741-450B-93CD-1DE5D0974325}"/>
              </a:ext>
            </a:extLst>
          </p:cNvPr>
          <p:cNvSpPr/>
          <p:nvPr/>
        </p:nvSpPr>
        <p:spPr>
          <a:xfrm>
            <a:off x="3795243" y="5107275"/>
            <a:ext cx="559633" cy="444814"/>
          </a:xfrm>
          <a:prstGeom prst="ellipse">
            <a:avLst/>
          </a:prstGeom>
          <a:solidFill>
            <a:srgbClr val="FFFF00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3" name="Elipse 12">
            <a:extLst>
              <a:ext uri="{FF2B5EF4-FFF2-40B4-BE49-F238E27FC236}">
                <a16:creationId xmlns:a16="http://schemas.microsoft.com/office/drawing/2014/main" id="{1CFB84B2-0439-4857-9E84-8EF68A7B0959}"/>
              </a:ext>
            </a:extLst>
          </p:cNvPr>
          <p:cNvSpPr/>
          <p:nvPr/>
        </p:nvSpPr>
        <p:spPr>
          <a:xfrm>
            <a:off x="2954784" y="5156354"/>
            <a:ext cx="559633" cy="444814"/>
          </a:xfrm>
          <a:prstGeom prst="ellipse">
            <a:avLst/>
          </a:prstGeom>
          <a:solidFill>
            <a:srgbClr val="FFFF00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27BD49F5-7B42-4D35-A790-F16A884DAC74}"/>
              </a:ext>
            </a:extLst>
          </p:cNvPr>
          <p:cNvSpPr txBox="1"/>
          <p:nvPr/>
        </p:nvSpPr>
        <p:spPr>
          <a:xfrm>
            <a:off x="6907147" y="5107275"/>
            <a:ext cx="67037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O" sz="2400" dirty="0"/>
              <a:t>=16</a:t>
            </a:r>
          </a:p>
        </p:txBody>
      </p:sp>
    </p:spTree>
    <p:extLst>
      <p:ext uri="{BB962C8B-B14F-4D97-AF65-F5344CB8AC3E}">
        <p14:creationId xmlns:p14="http://schemas.microsoft.com/office/powerpoint/2010/main" val="28276541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  <p:bldP spid="13" grpId="0" animBg="1"/>
      <p:bldP spid="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8" name="Picture 6" descr="Meme Drake rapero me gusta no me gusta vagonettas - Taringa ...">
            <a:extLst>
              <a:ext uri="{FF2B5EF4-FFF2-40B4-BE49-F238E27FC236}">
                <a16:creationId xmlns:a16="http://schemas.microsoft.com/office/drawing/2014/main" id="{A2EB3202-AE2A-4B80-A9BA-69E37C1064B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36231" y="2225376"/>
            <a:ext cx="5575165" cy="45204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7511" y="624590"/>
            <a:ext cx="8596668" cy="1320800"/>
          </a:xfrm>
        </p:spPr>
        <p:txBody>
          <a:bodyPr>
            <a:normAutofit/>
          </a:bodyPr>
          <a:lstStyle/>
          <a:p>
            <a:r>
              <a:rPr lang="en-US" sz="4000" dirty="0"/>
              <a:t>Review of Electron Cloud Model (Wave Mechanical Model)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2160589"/>
            <a:ext cx="6358897" cy="3880773"/>
          </a:xfrm>
        </p:spPr>
        <p:txBody>
          <a:bodyPr>
            <a:normAutofit fontScale="92500" lnSpcReduction="10000"/>
          </a:bodyPr>
          <a:lstStyle/>
          <a:p>
            <a:r>
              <a:rPr lang="en-US" sz="4000" dirty="0"/>
              <a:t>In the wave-mechanical model (electron cloud model), </a:t>
            </a:r>
            <a:r>
              <a:rPr lang="en-US" sz="4000" dirty="0">
                <a:solidFill>
                  <a:srgbClr val="00B050"/>
                </a:solidFill>
              </a:rPr>
              <a:t>the electrons are in </a:t>
            </a:r>
            <a:r>
              <a:rPr lang="en-US" sz="4000" b="1" u="sng" dirty="0">
                <a:solidFill>
                  <a:srgbClr val="00B050"/>
                </a:solidFill>
              </a:rPr>
              <a:t>orbitals</a:t>
            </a:r>
            <a:r>
              <a:rPr lang="en-US" sz="4000" dirty="0"/>
              <a:t>, </a:t>
            </a:r>
            <a:r>
              <a:rPr lang="en-US" sz="4000" dirty="0">
                <a:solidFill>
                  <a:srgbClr val="00B050"/>
                </a:solidFill>
              </a:rPr>
              <a:t>which are defined as the regions </a:t>
            </a:r>
            <a:r>
              <a:rPr lang="en-US" sz="4000" b="1" u="sng" dirty="0">
                <a:solidFill>
                  <a:srgbClr val="00B050"/>
                </a:solidFill>
              </a:rPr>
              <a:t>of the most probable electron location</a:t>
            </a:r>
            <a:r>
              <a:rPr lang="en-US" sz="4000" b="1" u="sng" dirty="0"/>
              <a:t> </a:t>
            </a:r>
            <a:endParaRPr lang="en-US" sz="4000" dirty="0"/>
          </a:p>
        </p:txBody>
      </p:sp>
      <p:pic>
        <p:nvPicPr>
          <p:cNvPr id="3074" name="Picture 2" descr="Development of the Atomic Theory">
            <a:extLst>
              <a:ext uri="{FF2B5EF4-FFF2-40B4-BE49-F238E27FC236}">
                <a16:creationId xmlns:a16="http://schemas.microsoft.com/office/drawing/2014/main" id="{06E70AD2-465B-43EF-B958-26689B9CB4F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63293" y="2160589"/>
            <a:ext cx="2381250" cy="2381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Erwin Schrödinger's Quantum Mechanical model of the... | Sutori">
            <a:extLst>
              <a:ext uri="{FF2B5EF4-FFF2-40B4-BE49-F238E27FC236}">
                <a16:creationId xmlns:a16="http://schemas.microsoft.com/office/drawing/2014/main" id="{9C26CDB4-C7FC-440F-8BDB-C98ACE45AA3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31686" y="4606626"/>
            <a:ext cx="2212857" cy="22442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3467916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2501" y="909403"/>
            <a:ext cx="8596668" cy="1320800"/>
          </a:xfrm>
        </p:spPr>
        <p:txBody>
          <a:bodyPr>
            <a:normAutofit/>
          </a:bodyPr>
          <a:lstStyle/>
          <a:p>
            <a:r>
              <a:rPr lang="en-US" sz="4800" dirty="0"/>
              <a:t>Electron Configuration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35207" y="2540001"/>
            <a:ext cx="8596668" cy="3880773"/>
          </a:xfrm>
        </p:spPr>
        <p:txBody>
          <a:bodyPr>
            <a:normAutofit/>
          </a:bodyPr>
          <a:lstStyle/>
          <a:p>
            <a:r>
              <a:rPr lang="en-US" sz="4000" dirty="0">
                <a:solidFill>
                  <a:srgbClr val="00B050"/>
                </a:solidFill>
              </a:rPr>
              <a:t>Electron configuration is a condensed way of representing the pattern of electrons in an atom.</a:t>
            </a:r>
          </a:p>
          <a:p>
            <a:r>
              <a:rPr lang="en-US" sz="4000" dirty="0">
                <a:solidFill>
                  <a:srgbClr val="00B050"/>
                </a:solidFill>
              </a:rPr>
              <a:t>For oxygen: 2-6 (2 electrons in first shell, 6 in second shell)</a:t>
            </a:r>
          </a:p>
          <a:p>
            <a:pPr marL="0" indent="0">
              <a:buNone/>
            </a:pPr>
            <a:endParaRPr lang="en-US" baseline="30000" dirty="0"/>
          </a:p>
          <a:p>
            <a:pPr marL="0" indent="0">
              <a:buNone/>
            </a:pPr>
            <a:endParaRPr lang="en-US" baseline="30000" dirty="0"/>
          </a:p>
          <a:p>
            <a:pPr marL="0" indent="0">
              <a:buNone/>
            </a:pPr>
            <a:endParaRPr lang="en-US" baseline="30000" dirty="0"/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5122" name="Picture 2" descr="Best Gif Funny Memes GIF - Find &amp; Share on GIPHY">
            <a:extLst>
              <a:ext uri="{FF2B5EF4-FFF2-40B4-BE49-F238E27FC236}">
                <a16:creationId xmlns:a16="http://schemas.microsoft.com/office/drawing/2014/main" id="{18A25973-B9EE-4C84-9514-12803781F90E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58460" y="-1"/>
            <a:ext cx="4543533" cy="25483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8602566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5257314-9FE3-4381-B233-05F6F78E41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D67F5E9C-E5F8-4B52-98DF-9CE95DF5264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CO"/>
          </a:p>
        </p:txBody>
      </p:sp>
      <p:pic>
        <p:nvPicPr>
          <p:cNvPr id="4098" name="Picture 2" descr="Energy levels « KaiserScience">
            <a:extLst>
              <a:ext uri="{FF2B5EF4-FFF2-40B4-BE49-F238E27FC236}">
                <a16:creationId xmlns:a16="http://schemas.microsoft.com/office/drawing/2014/main" id="{10769CB7-6C0F-4605-8604-7521E97D2ED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0002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30178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7C6659C-577A-4664-9B3E-B51E1D041A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9329" y="380620"/>
            <a:ext cx="8596668" cy="1320800"/>
          </a:xfrm>
        </p:spPr>
        <p:txBody>
          <a:bodyPr>
            <a:normAutofit/>
          </a:bodyPr>
          <a:lstStyle/>
          <a:p>
            <a:r>
              <a:rPr lang="es-CO" sz="4800" dirty="0" err="1"/>
              <a:t>Let’s</a:t>
            </a:r>
            <a:r>
              <a:rPr lang="es-CO" sz="4800" dirty="0"/>
              <a:t> </a:t>
            </a:r>
            <a:r>
              <a:rPr lang="es-CO" sz="4800" dirty="0" err="1"/>
              <a:t>Practice</a:t>
            </a:r>
            <a:endParaRPr lang="es-CO" sz="4800" dirty="0"/>
          </a:p>
        </p:txBody>
      </p:sp>
      <p:pic>
        <p:nvPicPr>
          <p:cNvPr id="8194" name="Picture 2" descr="Chile What GIF - Find &amp; Share on GIPHY">
            <a:extLst>
              <a:ext uri="{FF2B5EF4-FFF2-40B4-BE49-F238E27FC236}">
                <a16:creationId xmlns:a16="http://schemas.microsoft.com/office/drawing/2014/main" id="{850CE1FF-E06A-45DD-A1F0-7D9C48A31CD8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04937" y="739775"/>
            <a:ext cx="4693174" cy="31972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6" name="Picture 4" descr="Imágenes, fotos de stock y vectores sobre Periodic Table Aluminium ...">
            <a:extLst>
              <a:ext uri="{FF2B5EF4-FFF2-40B4-BE49-F238E27FC236}">
                <a16:creationId xmlns:a16="http://schemas.microsoft.com/office/drawing/2014/main" id="{EE87387E-3EB1-4A58-920D-9FD7BBE2C93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9843" y="1270000"/>
            <a:ext cx="2476500" cy="2667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8" name="Picture 6" descr="Atom, atomic, carbon, element, non-metal, periodic table icon">
            <a:extLst>
              <a:ext uri="{FF2B5EF4-FFF2-40B4-BE49-F238E27FC236}">
                <a16:creationId xmlns:a16="http://schemas.microsoft.com/office/drawing/2014/main" id="{3B91E68E-0B48-4881-9157-D9916111413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5606" y="1371600"/>
            <a:ext cx="2157412" cy="21574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200" name="Picture 8" descr="Iron (Fe) - Atomic Mass &amp; Number, Melting Point, Chemical and ...">
            <a:extLst>
              <a:ext uri="{FF2B5EF4-FFF2-40B4-BE49-F238E27FC236}">
                <a16:creationId xmlns:a16="http://schemas.microsoft.com/office/drawing/2014/main" id="{BD9227FC-05FB-49C8-A411-047C82C99C7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8866" y="3697989"/>
            <a:ext cx="2158453" cy="21584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202" name="Picture 10" descr="Element cell for Krypton | Tabla periodica de los elementos, Tabla ...">
            <a:extLst>
              <a:ext uri="{FF2B5EF4-FFF2-40B4-BE49-F238E27FC236}">
                <a16:creationId xmlns:a16="http://schemas.microsoft.com/office/drawing/2014/main" id="{A1C5D77F-42AA-468F-A542-4FD03AD58B3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5606" y="3697989"/>
            <a:ext cx="2336040" cy="23360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204" name="Picture 12" descr="Calcium Facts | Element symbols, Cells project, Calcium">
            <a:extLst>
              <a:ext uri="{FF2B5EF4-FFF2-40B4-BE49-F238E27FC236}">
                <a16:creationId xmlns:a16="http://schemas.microsoft.com/office/drawing/2014/main" id="{0BB7EACA-EC6D-4038-B2D1-A133B0CF7EA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29933" y="4190173"/>
            <a:ext cx="2336040" cy="23360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0261315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5174202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850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/>
              <a:t>Sub-levels</a:t>
            </a:r>
            <a:r>
              <a:rPr lang="en-US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r>
              <a:rPr lang="en-US" dirty="0"/>
              <a:t>= Specific Atomic Orbitals</a:t>
            </a:r>
          </a:p>
        </p:txBody>
      </p:sp>
      <p:sp>
        <p:nvSpPr>
          <p:cNvPr id="206851" name="Rectangle 3"/>
          <p:cNvSpPr>
            <a:spLocks noGrp="1" noRot="1" noChangeArrowheads="1"/>
          </p:cNvSpPr>
          <p:nvPr>
            <p:ph idx="1"/>
          </p:nvPr>
        </p:nvSpPr>
        <p:spPr>
          <a:xfrm>
            <a:off x="488373" y="1828800"/>
            <a:ext cx="10952018" cy="4876800"/>
          </a:xfrm>
        </p:spPr>
        <p:txBody>
          <a:bodyPr>
            <a:normAutofit fontScale="92500" lnSpcReduction="10000"/>
          </a:bodyPr>
          <a:lstStyle/>
          <a:p>
            <a:pPr>
              <a:lnSpc>
                <a:spcPct val="70000"/>
              </a:lnSpc>
              <a:buClr>
                <a:schemeClr val="accent1"/>
              </a:buClr>
              <a:buFont typeface="Wingdings 2" pitchFamily="-28" charset="2"/>
              <a:buChar char=""/>
              <a:defRPr/>
            </a:pPr>
            <a:r>
              <a:rPr lang="en-US" sz="3600" dirty="0"/>
              <a:t>Each shell may have several subshells with several orbitals</a:t>
            </a:r>
          </a:p>
          <a:p>
            <a:pPr eaLnBrk="1" hangingPunct="1">
              <a:lnSpc>
                <a:spcPct val="70000"/>
              </a:lnSpc>
              <a:buClr>
                <a:schemeClr val="accent1"/>
              </a:buClr>
              <a:buFont typeface="Wingdings 2" pitchFamily="-28" charset="2"/>
              <a:buChar char=""/>
              <a:defRPr/>
            </a:pPr>
            <a:r>
              <a:rPr lang="en-US" sz="3600" dirty="0"/>
              <a:t>Each energy level has 1 or more “sub-levels” which describe the specific “atomic orbitals” for that level.</a:t>
            </a:r>
          </a:p>
          <a:p>
            <a:pPr lvl="1" eaLnBrk="1" hangingPunct="1">
              <a:lnSpc>
                <a:spcPct val="70000"/>
              </a:lnSpc>
              <a:buClr>
                <a:schemeClr val="accent1"/>
              </a:buClr>
              <a:buFont typeface="Wingdings 2" pitchFamily="-28" charset="2"/>
              <a:buChar char=""/>
              <a:defRPr/>
            </a:pPr>
            <a:r>
              <a:rPr lang="en-US" sz="3200" dirty="0"/>
              <a:t>n = 1 has 1 sub-level (the “s” orbital)</a:t>
            </a:r>
          </a:p>
          <a:p>
            <a:pPr lvl="1" eaLnBrk="1" hangingPunct="1">
              <a:lnSpc>
                <a:spcPct val="70000"/>
              </a:lnSpc>
              <a:buClr>
                <a:schemeClr val="accent1"/>
              </a:buClr>
              <a:buFont typeface="Wingdings 2" pitchFamily="-28" charset="2"/>
              <a:buChar char=""/>
              <a:defRPr/>
            </a:pPr>
            <a:r>
              <a:rPr lang="en-US" sz="3200" dirty="0"/>
              <a:t>n = 2 has 2 sub-levels (“s” and “p”)</a:t>
            </a:r>
          </a:p>
          <a:p>
            <a:pPr lvl="1" eaLnBrk="1" hangingPunct="1">
              <a:lnSpc>
                <a:spcPct val="70000"/>
              </a:lnSpc>
              <a:buClr>
                <a:schemeClr val="accent1"/>
              </a:buClr>
              <a:buFont typeface="Wingdings 2" pitchFamily="-28" charset="2"/>
              <a:buChar char=""/>
              <a:defRPr/>
            </a:pPr>
            <a:r>
              <a:rPr lang="en-US" sz="3200" dirty="0"/>
              <a:t>n = 3 has 3 sub-levels (“s”, “p” and “d”)</a:t>
            </a:r>
          </a:p>
          <a:p>
            <a:pPr lvl="1" eaLnBrk="1" hangingPunct="1">
              <a:lnSpc>
                <a:spcPct val="70000"/>
              </a:lnSpc>
              <a:buClr>
                <a:schemeClr val="accent1"/>
              </a:buClr>
              <a:buFont typeface="Wingdings 2" pitchFamily="-28" charset="2"/>
              <a:buChar char=""/>
              <a:defRPr/>
            </a:pPr>
            <a:r>
              <a:rPr lang="en-US" sz="3200" dirty="0"/>
              <a:t>n = 4 has 4 sub-levels (“s”, “p”, “d” and “f”)</a:t>
            </a:r>
            <a:endParaRPr lang="en-US" sz="3600" dirty="0"/>
          </a:p>
          <a:p>
            <a:pPr eaLnBrk="1" hangingPunct="1">
              <a:lnSpc>
                <a:spcPct val="70000"/>
              </a:lnSpc>
              <a:buClr>
                <a:schemeClr val="accent1"/>
              </a:buClr>
              <a:buFont typeface="Wingdings 2" pitchFamily="-28" charset="2"/>
              <a:buChar char=""/>
              <a:defRPr/>
            </a:pPr>
            <a:r>
              <a:rPr lang="en-US" sz="3600" dirty="0"/>
              <a:t>There are 4 types of atomic orbitals:</a:t>
            </a:r>
          </a:p>
          <a:p>
            <a:pPr lvl="1" eaLnBrk="1" hangingPunct="1">
              <a:lnSpc>
                <a:spcPct val="70000"/>
              </a:lnSpc>
              <a:buClr>
                <a:schemeClr val="accent1"/>
              </a:buClr>
              <a:buFont typeface="Wingdings 2" pitchFamily="-28" charset="2"/>
              <a:buChar char=""/>
              <a:defRPr/>
            </a:pPr>
            <a:r>
              <a:rPr lang="en-US" sz="3200" dirty="0"/>
              <a:t>s, p, d and f</a:t>
            </a:r>
          </a:p>
          <a:p>
            <a:pPr lvl="1" eaLnBrk="1" hangingPunct="1">
              <a:lnSpc>
                <a:spcPct val="70000"/>
              </a:lnSpc>
              <a:buClr>
                <a:schemeClr val="accent1"/>
              </a:buClr>
              <a:buFont typeface="Wingdings 2" pitchFamily="-28" charset="2"/>
              <a:buChar char=""/>
              <a:defRPr/>
            </a:pPr>
            <a:r>
              <a:rPr lang="en-US" sz="3200" dirty="0"/>
              <a:t>Each of these sub-levels represent the blocks on the periodic table.</a:t>
            </a:r>
          </a:p>
        </p:txBody>
      </p:sp>
    </p:spTree>
    <p:extLst>
      <p:ext uri="{BB962C8B-B14F-4D97-AF65-F5344CB8AC3E}">
        <p14:creationId xmlns:p14="http://schemas.microsoft.com/office/powerpoint/2010/main" val="325873007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19288729"/>
              </p:ext>
            </p:extLst>
          </p:nvPr>
        </p:nvGraphicFramePr>
        <p:xfrm>
          <a:off x="0" y="0"/>
          <a:ext cx="12191999" cy="6463144"/>
        </p:xfrm>
        <a:graphic>
          <a:graphicData uri="http://schemas.openxmlformats.org/drawingml/2006/table">
            <a:tbl>
              <a:tblPr/>
              <a:tblGrid>
                <a:gridCol w="174171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4171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83268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04560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83028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109065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Book Antiqua" pitchFamily="-28" charset="0"/>
                          <a:ea typeface="ＭＳ Ｐゴシック" pitchFamily="-28" charset="-128"/>
                        </a:rPr>
                        <a:t>Energy Level</a:t>
                      </a:r>
                    </a:p>
                  </a:txBody>
                  <a:tcPr marL="121920" marR="12192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Book Antiqua" pitchFamily="-28" charset="0"/>
                          <a:ea typeface="ＭＳ Ｐゴシック" pitchFamily="-28" charset="-128"/>
                        </a:rPr>
                        <a:t>Sub-levels</a:t>
                      </a:r>
                    </a:p>
                  </a:txBody>
                  <a:tcPr marL="121920" marR="12192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Book Antiqua" pitchFamily="-28" charset="0"/>
                          <a:ea typeface="ＭＳ Ｐゴシック" pitchFamily="-28" charset="-128"/>
                        </a:rPr>
                        <a:t>Total Orbitals</a:t>
                      </a:r>
                    </a:p>
                  </a:txBody>
                  <a:tcPr marL="121920" marR="12192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Book Antiqua" pitchFamily="-28" charset="0"/>
                          <a:ea typeface="ＭＳ Ｐゴシック" pitchFamily="-28" charset="-128"/>
                        </a:rPr>
                        <a:t>Total Electrons</a:t>
                      </a:r>
                    </a:p>
                  </a:txBody>
                  <a:tcPr marL="121920" marR="12192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Book Antiqua" pitchFamily="-28" charset="0"/>
                          <a:ea typeface="ＭＳ Ｐゴシック" pitchFamily="-28" charset="-128"/>
                        </a:rPr>
                        <a:t>Total Electrons  per Level</a:t>
                      </a:r>
                    </a:p>
                  </a:txBody>
                  <a:tcPr marL="121920" marR="12192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0017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itchFamily="-28" charset="0"/>
                          <a:ea typeface="ＭＳ Ｐゴシック" pitchFamily="-28" charset="-128"/>
                        </a:rPr>
                        <a:t>n = 1</a:t>
                      </a:r>
                    </a:p>
                  </a:txBody>
                  <a:tcPr marL="121920" marR="12192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8C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itchFamily="-28" charset="0"/>
                          <a:ea typeface="ＭＳ Ｐゴシック" pitchFamily="-28" charset="-128"/>
                        </a:rPr>
                        <a:t>s</a:t>
                      </a:r>
                    </a:p>
                  </a:txBody>
                  <a:tcPr marL="121920" marR="12192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8C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itchFamily="-28" charset="0"/>
                          <a:ea typeface="ＭＳ Ｐゴシック" pitchFamily="-28" charset="-128"/>
                        </a:rPr>
                        <a:t>1 (1s orbital)</a:t>
                      </a:r>
                    </a:p>
                  </a:txBody>
                  <a:tcPr marL="121920" marR="12192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8C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itchFamily="-28" charset="0"/>
                          <a:ea typeface="ＭＳ Ｐゴシック" pitchFamily="-28" charset="-128"/>
                        </a:rPr>
                        <a:t>2</a:t>
                      </a:r>
                    </a:p>
                  </a:txBody>
                  <a:tcPr marL="121920" marR="12192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8C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itchFamily="-28" charset="0"/>
                          <a:ea typeface="ＭＳ Ｐゴシック" pitchFamily="-28" charset="-128"/>
                        </a:rPr>
                        <a:t>2</a:t>
                      </a:r>
                    </a:p>
                  </a:txBody>
                  <a:tcPr marL="121920" marR="12192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8C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09065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itchFamily="-28" charset="0"/>
                          <a:ea typeface="ＭＳ Ｐゴシック" pitchFamily="-28" charset="-128"/>
                        </a:rPr>
                        <a:t>n = 2</a:t>
                      </a:r>
                    </a:p>
                  </a:txBody>
                  <a:tcPr marL="121920" marR="12192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F4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itchFamily="-28" charset="0"/>
                          <a:ea typeface="ＭＳ Ｐゴシック" pitchFamily="-28" charset="-128"/>
                        </a:rPr>
                        <a:t>s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itchFamily="-28" charset="0"/>
                          <a:ea typeface="ＭＳ Ｐゴシック" pitchFamily="-28" charset="-128"/>
                        </a:rPr>
                        <a:t>p</a:t>
                      </a:r>
                    </a:p>
                  </a:txBody>
                  <a:tcPr marL="121920" marR="12192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F4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itchFamily="-28" charset="0"/>
                          <a:ea typeface="ＭＳ Ｐゴシック" pitchFamily="-28" charset="-128"/>
                        </a:rPr>
                        <a:t>1 (2s orbital)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itchFamily="-28" charset="0"/>
                          <a:ea typeface="ＭＳ Ｐゴシック" pitchFamily="-28" charset="-128"/>
                        </a:rPr>
                        <a:t>3 (2p orbitals)</a:t>
                      </a:r>
                    </a:p>
                  </a:txBody>
                  <a:tcPr marL="121920" marR="12192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F4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itchFamily="-28" charset="0"/>
                          <a:ea typeface="ＭＳ Ｐゴシック" pitchFamily="-28" charset="-128"/>
                        </a:rPr>
                        <a:t>2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itchFamily="-28" charset="0"/>
                          <a:ea typeface="ＭＳ Ｐゴシック" pitchFamily="-28" charset="-128"/>
                        </a:rPr>
                        <a:t>6</a:t>
                      </a:r>
                    </a:p>
                  </a:txBody>
                  <a:tcPr marL="121920" marR="12192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F4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itchFamily="-28" charset="0"/>
                          <a:ea typeface="ＭＳ Ｐゴシック" pitchFamily="-28" charset="-128"/>
                        </a:rPr>
                        <a:t>8</a:t>
                      </a:r>
                    </a:p>
                  </a:txBody>
                  <a:tcPr marL="121920" marR="12192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F4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55743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itchFamily="-28" charset="0"/>
                          <a:ea typeface="ＭＳ Ｐゴシック" pitchFamily="-28" charset="-128"/>
                        </a:rPr>
                        <a:t>n = 3</a:t>
                      </a:r>
                    </a:p>
                  </a:txBody>
                  <a:tcPr marL="121920" marR="12192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8C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itchFamily="-28" charset="0"/>
                          <a:ea typeface="ＭＳ Ｐゴシック" pitchFamily="-28" charset="-128"/>
                        </a:rPr>
                        <a:t>s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itchFamily="-28" charset="0"/>
                          <a:ea typeface="ＭＳ Ｐゴシック" pitchFamily="-28" charset="-128"/>
                        </a:rPr>
                        <a:t>p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itchFamily="-28" charset="0"/>
                          <a:ea typeface="ＭＳ Ｐゴシック" pitchFamily="-28" charset="-128"/>
                        </a:rPr>
                        <a:t>d</a:t>
                      </a:r>
                    </a:p>
                  </a:txBody>
                  <a:tcPr marL="121920" marR="12192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8C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itchFamily="-28" charset="0"/>
                          <a:ea typeface="ＭＳ Ｐゴシック" pitchFamily="-28" charset="-128"/>
                        </a:rPr>
                        <a:t>1 (3s orbital)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itchFamily="-28" charset="0"/>
                          <a:ea typeface="ＭＳ Ｐゴシック" pitchFamily="-28" charset="-128"/>
                        </a:rPr>
                        <a:t>3 (3p orbitals)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itchFamily="-28" charset="0"/>
                          <a:ea typeface="ＭＳ Ｐゴシック" pitchFamily="-28" charset="-128"/>
                        </a:rPr>
                        <a:t>5 (3d orbitals)</a:t>
                      </a:r>
                    </a:p>
                  </a:txBody>
                  <a:tcPr marL="121920" marR="12192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8C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itchFamily="-28" charset="0"/>
                          <a:ea typeface="ＭＳ Ｐゴシック" pitchFamily="-28" charset="-128"/>
                        </a:rPr>
                        <a:t>2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itchFamily="-28" charset="0"/>
                          <a:ea typeface="ＭＳ Ｐゴシック" pitchFamily="-28" charset="-128"/>
                        </a:rPr>
                        <a:t>6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itchFamily="-28" charset="0"/>
                          <a:ea typeface="ＭＳ Ｐゴシック" pitchFamily="-28" charset="-128"/>
                        </a:rPr>
                        <a:t>10</a:t>
                      </a:r>
                    </a:p>
                  </a:txBody>
                  <a:tcPr marL="121920" marR="12192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8C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itchFamily="-28" charset="0"/>
                          <a:ea typeface="ＭＳ Ｐゴシック" pitchFamily="-28" charset="-128"/>
                        </a:rPr>
                        <a:t>18</a:t>
                      </a:r>
                    </a:p>
                  </a:txBody>
                  <a:tcPr marL="121920" marR="12192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8C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02422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itchFamily="-28" charset="0"/>
                          <a:ea typeface="ＭＳ Ｐゴシック" pitchFamily="-28" charset="-128"/>
                        </a:rPr>
                        <a:t>n = 4</a:t>
                      </a:r>
                    </a:p>
                  </a:txBody>
                  <a:tcPr marL="121920" marR="12192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F4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itchFamily="-28" charset="0"/>
                          <a:ea typeface="ＭＳ Ｐゴシック" pitchFamily="-28" charset="-128"/>
                        </a:rPr>
                        <a:t>s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itchFamily="-28" charset="0"/>
                          <a:ea typeface="ＭＳ Ｐゴシック" pitchFamily="-28" charset="-128"/>
                        </a:rPr>
                        <a:t>p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itchFamily="-28" charset="0"/>
                          <a:ea typeface="ＭＳ Ｐゴシック" pitchFamily="-28" charset="-128"/>
                        </a:rPr>
                        <a:t>d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itchFamily="-28" charset="0"/>
                          <a:ea typeface="ＭＳ Ｐゴシック" pitchFamily="-28" charset="-128"/>
                        </a:rPr>
                        <a:t>f</a:t>
                      </a:r>
                    </a:p>
                  </a:txBody>
                  <a:tcPr marL="121920" marR="12192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F4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itchFamily="-28" charset="0"/>
                          <a:ea typeface="ＭＳ Ｐゴシック" pitchFamily="-28" charset="-128"/>
                        </a:rPr>
                        <a:t>1 (4s orbital)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itchFamily="-28" charset="0"/>
                          <a:ea typeface="ＭＳ Ｐゴシック" pitchFamily="-28" charset="-128"/>
                        </a:rPr>
                        <a:t>3 (4p orbitals)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itchFamily="-28" charset="0"/>
                          <a:ea typeface="ＭＳ Ｐゴシック" pitchFamily="-28" charset="-128"/>
                        </a:rPr>
                        <a:t>5 (4d orbitals)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itchFamily="-28" charset="0"/>
                          <a:ea typeface="ＭＳ Ｐゴシック" pitchFamily="-28" charset="-128"/>
                        </a:rPr>
                        <a:t>7 (4f orbitals)</a:t>
                      </a:r>
                    </a:p>
                  </a:txBody>
                  <a:tcPr marL="121920" marR="12192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F4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itchFamily="-28" charset="0"/>
                          <a:ea typeface="ＭＳ Ｐゴシック" pitchFamily="-28" charset="-128"/>
                        </a:rPr>
                        <a:t>2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itchFamily="-28" charset="0"/>
                          <a:ea typeface="ＭＳ Ｐゴシック" pitchFamily="-28" charset="-128"/>
                        </a:rPr>
                        <a:t>6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itchFamily="-28" charset="0"/>
                          <a:ea typeface="ＭＳ Ｐゴシック" pitchFamily="-28" charset="-128"/>
                        </a:rPr>
                        <a:t>10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itchFamily="-28" charset="0"/>
                          <a:ea typeface="ＭＳ Ｐゴシック" pitchFamily="-28" charset="-128"/>
                        </a:rPr>
                        <a:t>14</a:t>
                      </a:r>
                    </a:p>
                  </a:txBody>
                  <a:tcPr marL="121920" marR="12192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F4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itchFamily="-28" charset="0"/>
                          <a:ea typeface="ＭＳ Ｐゴシック" pitchFamily="-28" charset="-128"/>
                        </a:rPr>
                        <a:t>32</a:t>
                      </a:r>
                    </a:p>
                  </a:txBody>
                  <a:tcPr marL="121920" marR="12192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F4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4550522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9163" y="252321"/>
            <a:ext cx="8596668" cy="1320800"/>
          </a:xfrm>
        </p:spPr>
        <p:txBody>
          <a:bodyPr/>
          <a:lstStyle/>
          <a:p>
            <a:r>
              <a:rPr lang="en-US" dirty="0"/>
              <a:t>Example Electron Configuration with orbitals for Oxygen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690688"/>
            <a:ext cx="10515600" cy="4486275"/>
          </a:xfrm>
        </p:spPr>
        <p:txBody>
          <a:bodyPr/>
          <a:lstStyle/>
          <a:p>
            <a:r>
              <a:rPr lang="en-US" sz="3200" dirty="0"/>
              <a:t>Oxygen has 8 electrons</a:t>
            </a:r>
          </a:p>
          <a:p>
            <a:r>
              <a:rPr lang="en-US" sz="3200" dirty="0"/>
              <a:t>Electron configuration for O is 2-6 (2 electrons in the first shell and 6 in the second</a:t>
            </a:r>
          </a:p>
          <a:p>
            <a:pPr marL="0" indent="0">
              <a:buNone/>
            </a:pPr>
            <a:r>
              <a:rPr lang="en-US" sz="5400" dirty="0"/>
              <a:t>	</a:t>
            </a:r>
            <a:r>
              <a:rPr lang="en-US" sz="3600" dirty="0"/>
              <a:t>                   </a:t>
            </a:r>
            <a:r>
              <a:rPr lang="en-US" sz="5400" dirty="0"/>
              <a:t>		</a:t>
            </a:r>
          </a:p>
          <a:p>
            <a:pPr marL="0" indent="0">
              <a:buNone/>
            </a:pPr>
            <a:r>
              <a:rPr lang="en-US" sz="5400" dirty="0"/>
              <a:t>			1s</a:t>
            </a:r>
            <a:r>
              <a:rPr lang="en-US" sz="5400" baseline="30000" dirty="0"/>
              <a:t>2 </a:t>
            </a:r>
            <a:r>
              <a:rPr lang="en-US" sz="5400" dirty="0"/>
              <a:t>2s</a:t>
            </a:r>
            <a:r>
              <a:rPr lang="en-US" sz="5400" baseline="30000" dirty="0"/>
              <a:t>2</a:t>
            </a:r>
            <a:r>
              <a:rPr lang="en-US" sz="5400" dirty="0"/>
              <a:t>2p</a:t>
            </a:r>
            <a:r>
              <a:rPr lang="en-US" sz="5400" baseline="30000" dirty="0"/>
              <a:t>4</a:t>
            </a:r>
            <a:endParaRPr lang="en-US" sz="5400" dirty="0"/>
          </a:p>
        </p:txBody>
      </p:sp>
      <p:sp>
        <p:nvSpPr>
          <p:cNvPr id="7" name="Rectangle 6"/>
          <p:cNvSpPr/>
          <p:nvPr/>
        </p:nvSpPr>
        <p:spPr>
          <a:xfrm>
            <a:off x="3377045" y="3917373"/>
            <a:ext cx="1174173" cy="987136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4655127" y="3969327"/>
            <a:ext cx="1808018" cy="935182"/>
          </a:xfrm>
          <a:prstGeom prst="rect">
            <a:avLst/>
          </a:prstGeom>
          <a:noFill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0" name="Straight Arrow Connector 9"/>
          <p:cNvCxnSpPr/>
          <p:nvPr/>
        </p:nvCxnSpPr>
        <p:spPr>
          <a:xfrm>
            <a:off x="6467908" y="4653198"/>
            <a:ext cx="1080654" cy="12469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/>
          <p:nvPr/>
        </p:nvCxnSpPr>
        <p:spPr>
          <a:xfrm flipH="1">
            <a:off x="2473036" y="4473286"/>
            <a:ext cx="904009" cy="56616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Rectangle 14"/>
          <p:cNvSpPr/>
          <p:nvPr/>
        </p:nvSpPr>
        <p:spPr>
          <a:xfrm>
            <a:off x="4135582" y="3917373"/>
            <a:ext cx="415636" cy="644236"/>
          </a:xfrm>
          <a:prstGeom prst="rect">
            <a:avLst/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7" name="Straight Arrow Connector 16"/>
          <p:cNvCxnSpPr/>
          <p:nvPr/>
        </p:nvCxnSpPr>
        <p:spPr>
          <a:xfrm flipV="1">
            <a:off x="4281054" y="3527787"/>
            <a:ext cx="270164" cy="38958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8" name="Rectangle 17"/>
          <p:cNvSpPr/>
          <p:nvPr/>
        </p:nvSpPr>
        <p:spPr>
          <a:xfrm>
            <a:off x="5143500" y="3969327"/>
            <a:ext cx="1402773" cy="566304"/>
          </a:xfrm>
          <a:prstGeom prst="rect">
            <a:avLst/>
          </a:prstGeom>
          <a:noFill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0" name="Straight Arrow Connector 19"/>
          <p:cNvCxnSpPr/>
          <p:nvPr/>
        </p:nvCxnSpPr>
        <p:spPr>
          <a:xfrm flipV="1">
            <a:off x="6264851" y="3569460"/>
            <a:ext cx="604405" cy="41036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>
            <a:off x="3964131" y="4756366"/>
            <a:ext cx="452005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>
            <a:off x="4917497" y="4756366"/>
            <a:ext cx="452005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/>
          <p:nvPr/>
        </p:nvCxnSpPr>
        <p:spPr>
          <a:xfrm>
            <a:off x="5737513" y="4756366"/>
            <a:ext cx="452005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/>
          <p:cNvCxnSpPr/>
          <p:nvPr/>
        </p:nvCxnSpPr>
        <p:spPr>
          <a:xfrm>
            <a:off x="4190133" y="4756366"/>
            <a:ext cx="464994" cy="594952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/>
          <p:cNvCxnSpPr/>
          <p:nvPr/>
        </p:nvCxnSpPr>
        <p:spPr>
          <a:xfrm flipH="1">
            <a:off x="5011881" y="4778483"/>
            <a:ext cx="126423" cy="622119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Arrow Connector 29"/>
          <p:cNvCxnSpPr/>
          <p:nvPr/>
        </p:nvCxnSpPr>
        <p:spPr>
          <a:xfrm flipH="1">
            <a:off x="5495924" y="4777889"/>
            <a:ext cx="467591" cy="677338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TextBox 30"/>
          <p:cNvSpPr txBox="1"/>
          <p:nvPr/>
        </p:nvSpPr>
        <p:spPr>
          <a:xfrm>
            <a:off x="7212157" y="4781595"/>
            <a:ext cx="169631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second shell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5963515" y="3230440"/>
            <a:ext cx="419879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Total of 6 e- in second shell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1653021" y="5031270"/>
            <a:ext cx="169631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first shell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4422630" y="5377516"/>
            <a:ext cx="169631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subshells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3349337" y="3207817"/>
            <a:ext cx="21665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2 e- in first shell</a:t>
            </a:r>
          </a:p>
        </p:txBody>
      </p:sp>
    </p:spTree>
    <p:extLst>
      <p:ext uri="{BB962C8B-B14F-4D97-AF65-F5344CB8AC3E}">
        <p14:creationId xmlns:p14="http://schemas.microsoft.com/office/powerpoint/2010/main" val="73841178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Orbital notation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4000" b="1" dirty="0">
                <a:solidFill>
                  <a:srgbClr val="00B050"/>
                </a:solidFill>
              </a:rPr>
              <a:t>Orbital notation</a:t>
            </a:r>
            <a:r>
              <a:rPr lang="en-US" sz="4000" dirty="0">
                <a:solidFill>
                  <a:srgbClr val="00B050"/>
                </a:solidFill>
              </a:rPr>
              <a:t>- a shell or energy level is indicated by a number, but the shells are subdivided by subshells.</a:t>
            </a:r>
          </a:p>
          <a:p>
            <a:pPr marL="0" indent="0">
              <a:buNone/>
            </a:pPr>
            <a:endParaRPr lang="en-US" dirty="0"/>
          </a:p>
          <a:p>
            <a:pPr marL="228600" lvl="1" indent="0">
              <a:buNone/>
            </a:pPr>
            <a:endParaRPr lang="en-US" dirty="0"/>
          </a:p>
          <a:p>
            <a:pPr lvl="1"/>
            <a:endParaRPr lang="en-US" dirty="0"/>
          </a:p>
          <a:p>
            <a:pPr marL="228600" lvl="1" indent="0">
              <a:buNone/>
            </a:pPr>
            <a:endParaRPr lang="en-US" dirty="0"/>
          </a:p>
          <a:p>
            <a:pPr lvl="1"/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230737822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Atomic Orbitals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24046" y="1282700"/>
            <a:ext cx="10829754" cy="5273963"/>
          </a:xfrm>
        </p:spPr>
        <p:txBody>
          <a:bodyPr>
            <a:normAutofit fontScale="92500" lnSpcReduction="10000"/>
          </a:bodyPr>
          <a:lstStyle/>
          <a:p>
            <a:r>
              <a:rPr lang="en-US" sz="3600" dirty="0"/>
              <a:t>An </a:t>
            </a:r>
            <a:r>
              <a:rPr lang="en-US" sz="3600" b="1" u="sng" dirty="0">
                <a:solidFill>
                  <a:srgbClr val="00B050"/>
                </a:solidFill>
              </a:rPr>
              <a:t>atomic orbital </a:t>
            </a:r>
            <a:r>
              <a:rPr lang="en-US" sz="3600" dirty="0"/>
              <a:t>is thought of as the </a:t>
            </a:r>
            <a:r>
              <a:rPr lang="en-US" sz="3600" dirty="0">
                <a:solidFill>
                  <a:srgbClr val="00B050"/>
                </a:solidFill>
              </a:rPr>
              <a:t>region of space in which there is a high probability of finding an electron</a:t>
            </a:r>
          </a:p>
          <a:p>
            <a:r>
              <a:rPr lang="en-US" sz="3600" dirty="0"/>
              <a:t>The </a:t>
            </a:r>
            <a:r>
              <a:rPr lang="en-US" sz="3600" dirty="0">
                <a:solidFill>
                  <a:srgbClr val="00B050"/>
                </a:solidFill>
              </a:rPr>
              <a:t>energy levels </a:t>
            </a:r>
            <a:r>
              <a:rPr lang="en-US" sz="3600" dirty="0"/>
              <a:t>of electrons are </a:t>
            </a:r>
            <a:r>
              <a:rPr lang="en-US" sz="3600" dirty="0">
                <a:solidFill>
                  <a:srgbClr val="00B050"/>
                </a:solidFill>
              </a:rPr>
              <a:t>labeled by principal quantum numbers (</a:t>
            </a:r>
            <a:r>
              <a:rPr lang="en-US" sz="3600" i="1" dirty="0">
                <a:solidFill>
                  <a:srgbClr val="00B050"/>
                </a:solidFill>
              </a:rPr>
              <a:t>n</a:t>
            </a:r>
            <a:r>
              <a:rPr lang="en-US" sz="3600" dirty="0">
                <a:solidFill>
                  <a:srgbClr val="00B050"/>
                </a:solidFill>
              </a:rPr>
              <a:t>) or shells.</a:t>
            </a:r>
            <a:r>
              <a:rPr lang="en-US" sz="3600" dirty="0"/>
              <a:t> (ground state)</a:t>
            </a:r>
          </a:p>
          <a:p>
            <a:r>
              <a:rPr lang="en-US" sz="3600" dirty="0"/>
              <a:t>The ground state is the state of the electron when it is not excited(normal state) as shown in periodic table.</a:t>
            </a:r>
          </a:p>
          <a:p>
            <a:pPr marL="0" indent="0">
              <a:buNone/>
            </a:pPr>
            <a:r>
              <a:rPr lang="en-US" sz="7200" dirty="0"/>
              <a:t>					)1     )2     )3    )4     </a:t>
            </a:r>
          </a:p>
          <a:p>
            <a:pPr marL="0" indent="0">
              <a:buNone/>
            </a:pPr>
            <a:endParaRPr lang="en-US" sz="3200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Oval 3"/>
          <p:cNvSpPr/>
          <p:nvPr/>
        </p:nvSpPr>
        <p:spPr>
          <a:xfrm>
            <a:off x="3065318" y="4525986"/>
            <a:ext cx="1620982" cy="1631372"/>
          </a:xfrm>
          <a:prstGeom prst="ellipse">
            <a:avLst/>
          </a:prstGeom>
          <a:solidFill>
            <a:schemeClr val="tx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3366655" y="4972340"/>
            <a:ext cx="12261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nucleus</a:t>
            </a:r>
          </a:p>
        </p:txBody>
      </p:sp>
    </p:spTree>
    <p:extLst>
      <p:ext uri="{BB962C8B-B14F-4D97-AF65-F5344CB8AC3E}">
        <p14:creationId xmlns:p14="http://schemas.microsoft.com/office/powerpoint/2010/main" val="231231842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013700" y="2219325"/>
            <a:ext cx="4025900" cy="1325563"/>
          </a:xfrm>
        </p:spPr>
        <p:txBody>
          <a:bodyPr>
            <a:normAutofit/>
          </a:bodyPr>
          <a:lstStyle/>
          <a:p>
            <a:r>
              <a:rPr lang="en-US" dirty="0"/>
              <a:t>Magnesium 2-8-2</a:t>
            </a:r>
            <a:br>
              <a:rPr lang="en-US" dirty="0"/>
            </a:br>
            <a:r>
              <a:rPr lang="en-US" dirty="0"/>
              <a:t>1s</a:t>
            </a:r>
            <a:r>
              <a:rPr lang="en-US" baseline="30000" dirty="0"/>
              <a:t>2</a:t>
            </a:r>
            <a:r>
              <a:rPr lang="en-US" dirty="0"/>
              <a:t>2s</a:t>
            </a:r>
            <a:r>
              <a:rPr lang="en-US" baseline="30000" dirty="0"/>
              <a:t>2</a:t>
            </a:r>
            <a:r>
              <a:rPr lang="en-US" dirty="0"/>
              <a:t>2p</a:t>
            </a:r>
            <a:r>
              <a:rPr lang="en-US" baseline="30000" dirty="0"/>
              <a:t>6</a:t>
            </a:r>
            <a:r>
              <a:rPr lang="en-US" dirty="0"/>
              <a:t>3s</a:t>
            </a:r>
            <a:r>
              <a:rPr lang="en-US" baseline="30000" dirty="0"/>
              <a:t>2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38200" y="646906"/>
            <a:ext cx="6324913" cy="48013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54998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Atomic Orbital shapes</a:t>
            </a:r>
          </a:p>
        </p:txBody>
      </p:sp>
      <p:pic>
        <p:nvPicPr>
          <p:cNvPr id="2050" name="Picture 2" descr="http://2012books.lardbucket.org/books/beginning-chemistry/section_12/b89ffad445776641a493a18b3200d2f1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640082" y="2160588"/>
            <a:ext cx="4671874" cy="38814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8313547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Orbital notation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4000" dirty="0">
                <a:solidFill>
                  <a:srgbClr val="00B050"/>
                </a:solidFill>
              </a:rPr>
              <a:t>The s sublevel has one orbital</a:t>
            </a:r>
          </a:p>
          <a:p>
            <a:r>
              <a:rPr lang="en-US" sz="4000" dirty="0">
                <a:solidFill>
                  <a:srgbClr val="00B050"/>
                </a:solidFill>
              </a:rPr>
              <a:t>The p sublevel has 3 orbitals</a:t>
            </a:r>
          </a:p>
          <a:p>
            <a:r>
              <a:rPr lang="en-US" sz="4000" dirty="0">
                <a:solidFill>
                  <a:srgbClr val="00B050"/>
                </a:solidFill>
              </a:rPr>
              <a:t>And the d sublevel has 5 orbitals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9143752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Orbital notation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2736" y="1880755"/>
            <a:ext cx="11700164" cy="4748645"/>
          </a:xfrm>
        </p:spPr>
        <p:txBody>
          <a:bodyPr>
            <a:normAutofit/>
          </a:bodyPr>
          <a:lstStyle/>
          <a:p>
            <a:r>
              <a:rPr lang="en-US" sz="2800" dirty="0">
                <a:solidFill>
                  <a:srgbClr val="00B050"/>
                </a:solidFill>
              </a:rPr>
              <a:t>Orbitals can hold a maximum of two electrons</a:t>
            </a:r>
          </a:p>
          <a:p>
            <a:r>
              <a:rPr lang="en-US" sz="2800" dirty="0"/>
              <a:t>Magnetic attraction holds the electrons together. The opposite magnetic attraction overcomes the charge repulsion of the two electrons in an orbital.</a:t>
            </a:r>
          </a:p>
          <a:p>
            <a:pPr marL="0" indent="0">
              <a:buNone/>
            </a:pPr>
            <a:r>
              <a:rPr lang="en-US" dirty="0"/>
              <a:t>	   s  </a:t>
            </a:r>
          </a:p>
          <a:p>
            <a:pPr marL="0" indent="0">
              <a:buNone/>
            </a:pPr>
            <a:r>
              <a:rPr lang="en-US" dirty="0"/>
              <a:t>             </a:t>
            </a:r>
          </a:p>
          <a:p>
            <a:pPr marL="0" indent="0">
              <a:buNone/>
            </a:pPr>
            <a:r>
              <a:rPr lang="en-US" dirty="0"/>
              <a:t>              p</a:t>
            </a:r>
          </a:p>
          <a:p>
            <a:pPr marL="0" indent="0">
              <a:buNone/>
            </a:pPr>
            <a:r>
              <a:rPr lang="en-US" dirty="0"/>
              <a:t>              d</a:t>
            </a:r>
          </a:p>
          <a:p>
            <a:pPr marL="0" indent="0">
              <a:buNone/>
            </a:pPr>
            <a:endParaRPr lang="en-US" dirty="0"/>
          </a:p>
        </p:txBody>
      </p:sp>
      <p:cxnSp>
        <p:nvCxnSpPr>
          <p:cNvPr id="5" name="Straight Connector 4"/>
          <p:cNvCxnSpPr/>
          <p:nvPr/>
        </p:nvCxnSpPr>
        <p:spPr>
          <a:xfrm>
            <a:off x="1704109" y="4010891"/>
            <a:ext cx="904009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>
            <a:off x="1704109" y="4572000"/>
            <a:ext cx="883228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>
            <a:off x="1683328" y="5015345"/>
            <a:ext cx="904009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>
            <a:off x="3051463" y="5015345"/>
            <a:ext cx="904009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>
            <a:off x="4454236" y="5015345"/>
            <a:ext cx="904009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5919354" y="5011881"/>
            <a:ext cx="904009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>
            <a:off x="7353300" y="5011881"/>
            <a:ext cx="904009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>
            <a:off x="3051462" y="4558146"/>
            <a:ext cx="904009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>
            <a:off x="4454235" y="4558146"/>
            <a:ext cx="904009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/>
          <p:nvPr/>
        </p:nvCxnSpPr>
        <p:spPr>
          <a:xfrm>
            <a:off x="2306782" y="3543300"/>
            <a:ext cx="0" cy="46759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/>
          <p:nvPr/>
        </p:nvCxnSpPr>
        <p:spPr>
          <a:xfrm>
            <a:off x="2313710" y="4114800"/>
            <a:ext cx="0" cy="46759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1" name="Straight Arrow Connector 20"/>
          <p:cNvCxnSpPr/>
          <p:nvPr/>
        </p:nvCxnSpPr>
        <p:spPr>
          <a:xfrm>
            <a:off x="2313710" y="4558146"/>
            <a:ext cx="0" cy="46759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2" name="Straight Arrow Connector 21"/>
          <p:cNvCxnSpPr/>
          <p:nvPr/>
        </p:nvCxnSpPr>
        <p:spPr>
          <a:xfrm>
            <a:off x="3664528" y="4114800"/>
            <a:ext cx="0" cy="46759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3" name="Straight Arrow Connector 22"/>
          <p:cNvCxnSpPr/>
          <p:nvPr/>
        </p:nvCxnSpPr>
        <p:spPr>
          <a:xfrm>
            <a:off x="5025737" y="4076699"/>
            <a:ext cx="0" cy="46759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24" name="Picture 2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5273" y="4589245"/>
            <a:ext cx="158510" cy="548688"/>
          </a:xfrm>
          <a:prstGeom prst="rect">
            <a:avLst/>
          </a:prstGeom>
        </p:spPr>
      </p:pic>
      <p:cxnSp>
        <p:nvCxnSpPr>
          <p:cNvPr id="25" name="Straight Arrow Connector 24"/>
          <p:cNvCxnSpPr/>
          <p:nvPr/>
        </p:nvCxnSpPr>
        <p:spPr>
          <a:xfrm>
            <a:off x="5025737" y="4544289"/>
            <a:ext cx="0" cy="46759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6" name="Straight Arrow Connector 25"/>
          <p:cNvCxnSpPr/>
          <p:nvPr/>
        </p:nvCxnSpPr>
        <p:spPr>
          <a:xfrm>
            <a:off x="6542810" y="4544288"/>
            <a:ext cx="0" cy="46759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7" name="Straight Arrow Connector 26"/>
          <p:cNvCxnSpPr/>
          <p:nvPr/>
        </p:nvCxnSpPr>
        <p:spPr>
          <a:xfrm>
            <a:off x="7945582" y="4544287"/>
            <a:ext cx="0" cy="46759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9" name="Straight Arrow Connector 28"/>
          <p:cNvCxnSpPr/>
          <p:nvPr/>
        </p:nvCxnSpPr>
        <p:spPr>
          <a:xfrm flipV="1">
            <a:off x="1922318" y="3543300"/>
            <a:ext cx="0" cy="46759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0" name="Straight Arrow Connector 29"/>
          <p:cNvCxnSpPr/>
          <p:nvPr/>
        </p:nvCxnSpPr>
        <p:spPr>
          <a:xfrm flipV="1">
            <a:off x="1908463" y="4090555"/>
            <a:ext cx="0" cy="46759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1" name="Straight Arrow Connector 30"/>
          <p:cNvCxnSpPr/>
          <p:nvPr/>
        </p:nvCxnSpPr>
        <p:spPr>
          <a:xfrm flipV="1">
            <a:off x="1922318" y="4572000"/>
            <a:ext cx="0" cy="46759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2" name="Straight Arrow Connector 31"/>
          <p:cNvCxnSpPr/>
          <p:nvPr/>
        </p:nvCxnSpPr>
        <p:spPr>
          <a:xfrm flipV="1">
            <a:off x="3311236" y="4104409"/>
            <a:ext cx="0" cy="46759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3" name="Straight Arrow Connector 32"/>
          <p:cNvCxnSpPr/>
          <p:nvPr/>
        </p:nvCxnSpPr>
        <p:spPr>
          <a:xfrm flipV="1">
            <a:off x="3311236" y="4589245"/>
            <a:ext cx="0" cy="46759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4" name="Straight Arrow Connector 33"/>
          <p:cNvCxnSpPr/>
          <p:nvPr/>
        </p:nvCxnSpPr>
        <p:spPr>
          <a:xfrm flipV="1">
            <a:off x="4662054" y="4090555"/>
            <a:ext cx="0" cy="46759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5" name="Straight Arrow Connector 34"/>
          <p:cNvCxnSpPr/>
          <p:nvPr/>
        </p:nvCxnSpPr>
        <p:spPr>
          <a:xfrm flipV="1">
            <a:off x="4679372" y="4582391"/>
            <a:ext cx="0" cy="46759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6" name="Straight Arrow Connector 35"/>
          <p:cNvCxnSpPr/>
          <p:nvPr/>
        </p:nvCxnSpPr>
        <p:spPr>
          <a:xfrm flipV="1">
            <a:off x="6199909" y="4558145"/>
            <a:ext cx="0" cy="46759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7" name="Straight Arrow Connector 36"/>
          <p:cNvCxnSpPr/>
          <p:nvPr/>
        </p:nvCxnSpPr>
        <p:spPr>
          <a:xfrm flipV="1">
            <a:off x="7602681" y="4544286"/>
            <a:ext cx="0" cy="46759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" name="TextBox 3"/>
          <p:cNvSpPr txBox="1"/>
          <p:nvPr/>
        </p:nvSpPr>
        <p:spPr>
          <a:xfrm>
            <a:off x="8614064" y="3418609"/>
            <a:ext cx="2961409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C00000"/>
                </a:solidFill>
              </a:rPr>
              <a:t>* Each underline represents an orbital and each arrow represents an electron*</a:t>
            </a:r>
          </a:p>
        </p:txBody>
      </p:sp>
    </p:spTree>
    <p:extLst>
      <p:ext uri="{BB962C8B-B14F-4D97-AF65-F5344CB8AC3E}">
        <p14:creationId xmlns:p14="http://schemas.microsoft.com/office/powerpoint/2010/main" val="345993195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</p:spPr>
        <p:txBody>
          <a:bodyPr/>
          <a:lstStyle/>
          <a:p>
            <a:r>
              <a:rPr lang="en-US" dirty="0"/>
              <a:t>Rules for  Filling Out Orbital Diagram</a:t>
            </a:r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sz="half" idx="1"/>
          </p:nvPr>
        </p:nvPicPr>
        <p:blipFill>
          <a:blip r:embed="rId3"/>
          <a:stretch>
            <a:fillRect/>
          </a:stretch>
        </p:blipFill>
        <p:spPr>
          <a:xfrm>
            <a:off x="506775" y="885341"/>
            <a:ext cx="4329629" cy="5812177"/>
          </a:xfrm>
          <a:prstGeom prst="rect">
            <a:avLst/>
          </a:prstGeom>
        </p:spPr>
      </p:pic>
      <p:sp>
        <p:nvSpPr>
          <p:cNvPr id="5" name="Content Placeholder 4"/>
          <p:cNvSpPr>
            <a:spLocks noGrp="1"/>
          </p:cNvSpPr>
          <p:nvPr>
            <p:ph sz="half" idx="2"/>
          </p:nvPr>
        </p:nvSpPr>
        <p:spPr>
          <a:xfrm>
            <a:off x="5205845" y="1825625"/>
            <a:ext cx="6147955" cy="4351338"/>
          </a:xfrm>
        </p:spPr>
        <p:txBody>
          <a:bodyPr>
            <a:noAutofit/>
          </a:bodyPr>
          <a:lstStyle/>
          <a:p>
            <a:r>
              <a:rPr lang="en-US" sz="3200" dirty="0"/>
              <a:t>Use the orbital filling diagram at the right to help you figure out HOW to write them</a:t>
            </a:r>
          </a:p>
          <a:p>
            <a:pPr lvl="1"/>
            <a:r>
              <a:rPr lang="en-US" sz="2800" dirty="0"/>
              <a:t>Start with the 1s orbital.  Fill each orbital completely and then go to the next one, until all of the elements have been accounted for.</a:t>
            </a:r>
          </a:p>
          <a:p>
            <a:r>
              <a:rPr lang="en-US" sz="3200" dirty="0"/>
              <a:t>Fill Lower Energy Orbitals FIRST</a:t>
            </a:r>
          </a:p>
          <a:p>
            <a:r>
              <a:rPr lang="en-US" sz="3200" dirty="0"/>
              <a:t>No more than 2 Electrons in Any Orbital…ever.</a:t>
            </a:r>
          </a:p>
        </p:txBody>
      </p:sp>
    </p:spTree>
    <p:extLst>
      <p:ext uri="{BB962C8B-B14F-4D97-AF65-F5344CB8AC3E}">
        <p14:creationId xmlns:p14="http://schemas.microsoft.com/office/powerpoint/2010/main" val="145977274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Rules for Electron Configuration Cont.</a:t>
            </a: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1557763" y="1655731"/>
            <a:ext cx="3891105" cy="1391071"/>
          </a:xfrm>
          <a:prstGeom prst="rect">
            <a:avLst/>
          </a:prstGeom>
        </p:spPr>
      </p:pic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sz="4000" dirty="0">
                <a:solidFill>
                  <a:srgbClr val="00B050"/>
                </a:solidFill>
              </a:rPr>
              <a:t>When you fill orbitals, you fill them all half way first, and then you start pairing up the electrons.</a:t>
            </a:r>
          </a:p>
          <a:p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49770" y="3181739"/>
            <a:ext cx="4822430" cy="1855719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71247" y="4835748"/>
            <a:ext cx="4844375" cy="16066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191852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Electron Configurations</a:t>
            </a: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473763863"/>
              </p:ext>
            </p:extLst>
          </p:nvPr>
        </p:nvGraphicFramePr>
        <p:xfrm>
          <a:off x="1490185" y="1422030"/>
          <a:ext cx="7997825" cy="3611566"/>
        </p:xfrm>
        <a:graphic>
          <a:graphicData uri="http://schemas.openxmlformats.org/drawingml/2006/table">
            <a:tbl>
              <a:tblPr/>
              <a:tblGrid>
                <a:gridCol w="135731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6416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0173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7971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7143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Book Antiqua" pitchFamily="-28" charset="0"/>
                          <a:ea typeface="ＭＳ Ｐゴシック" pitchFamily="-28" charset="-128"/>
                        </a:rPr>
                        <a:t>Element</a:t>
                      </a:r>
                    </a:p>
                  </a:txBody>
                  <a:tcPr marT="45715" marB="45715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Book Antiqua" pitchFamily="-28" charset="0"/>
                          <a:ea typeface="ＭＳ Ｐゴシック" pitchFamily="-28" charset="-128"/>
                        </a:rPr>
                        <a:t>Configuration</a:t>
                      </a:r>
                    </a:p>
                  </a:txBody>
                  <a:tcPr marT="45715" marB="45715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Book Antiqua" pitchFamily="-28" charset="0"/>
                          <a:ea typeface="ＭＳ Ｐゴシック" pitchFamily="-28" charset="-128"/>
                        </a:rPr>
                        <a:t>Element</a:t>
                      </a:r>
                    </a:p>
                  </a:txBody>
                  <a:tcPr marT="45715" marB="45715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Book Antiqua" pitchFamily="-28" charset="0"/>
                          <a:ea typeface="ＭＳ Ｐゴシック" pitchFamily="-28" charset="-128"/>
                        </a:rPr>
                        <a:t>Configuration</a:t>
                      </a:r>
                    </a:p>
                  </a:txBody>
                  <a:tcPr marT="45715" marB="45715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143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itchFamily="-28" charset="0"/>
                          <a:ea typeface="ＭＳ Ｐゴシック" pitchFamily="-28" charset="-128"/>
                        </a:rPr>
                        <a:t>H   Z=1</a:t>
                      </a:r>
                    </a:p>
                  </a:txBody>
                  <a:tcPr marT="45715" marB="45715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8C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itchFamily="-28" charset="0"/>
                          <a:ea typeface="ＭＳ Ｐゴシック" pitchFamily="-28" charset="-128"/>
                        </a:rPr>
                        <a:t>1s</a:t>
                      </a:r>
                      <a:r>
                        <a:rPr kumimoji="0" lang="en-US" sz="1800" b="0" i="0" u="none" strike="noStrike" cap="none" normalizeH="0" baseline="3000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itchFamily="-28" charset="0"/>
                          <a:ea typeface="ＭＳ Ｐゴシック" pitchFamily="-28" charset="-128"/>
                        </a:rPr>
                        <a:t>1</a:t>
                      </a: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Book Antiqua" pitchFamily="-28" charset="0"/>
                        <a:ea typeface="ＭＳ Ｐゴシック" pitchFamily="-28" charset="-128"/>
                      </a:endParaRPr>
                    </a:p>
                  </a:txBody>
                  <a:tcPr marT="45715" marB="45715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8C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itchFamily="-28" charset="0"/>
                          <a:ea typeface="ＭＳ Ｐゴシック" pitchFamily="-28" charset="-128"/>
                        </a:rPr>
                        <a:t>He  Z=2</a:t>
                      </a:r>
                    </a:p>
                  </a:txBody>
                  <a:tcPr marT="45715" marB="45715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8C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itchFamily="-28" charset="0"/>
                          <a:ea typeface="ＭＳ Ｐゴシック" pitchFamily="-28" charset="-128"/>
                        </a:rPr>
                        <a:t>1s</a:t>
                      </a:r>
                      <a:r>
                        <a:rPr kumimoji="0" lang="en-US" sz="1800" b="0" i="0" u="none" strike="noStrike" cap="none" normalizeH="0" baseline="3000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itchFamily="-28" charset="0"/>
                          <a:ea typeface="ＭＳ Ｐゴシック" pitchFamily="-28" charset="-128"/>
                        </a:rPr>
                        <a:t>2</a:t>
                      </a: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Book Antiqua" pitchFamily="-28" charset="0"/>
                        <a:ea typeface="ＭＳ Ｐゴシック" pitchFamily="-28" charset="-128"/>
                      </a:endParaRPr>
                    </a:p>
                  </a:txBody>
                  <a:tcPr marT="45715" marB="45715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8C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143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itchFamily="-28" charset="0"/>
                          <a:ea typeface="ＭＳ Ｐゴシック" pitchFamily="-28" charset="-128"/>
                        </a:rPr>
                        <a:t>Li   Z=3</a:t>
                      </a:r>
                    </a:p>
                  </a:txBody>
                  <a:tcPr marT="45715" marB="45715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F4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itchFamily="-28" charset="0"/>
                          <a:ea typeface="ＭＳ Ｐゴシック" pitchFamily="-28" charset="-128"/>
                        </a:rPr>
                        <a:t>1s</a:t>
                      </a:r>
                      <a:r>
                        <a:rPr kumimoji="0" lang="en-US" sz="1800" b="0" i="0" u="none" strike="noStrike" cap="none" normalizeH="0" baseline="3000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itchFamily="-28" charset="0"/>
                          <a:ea typeface="ＭＳ Ｐゴシック" pitchFamily="-28" charset="-128"/>
                        </a:rPr>
                        <a:t>2</a:t>
                      </a: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itchFamily="-28" charset="0"/>
                          <a:ea typeface="ＭＳ Ｐゴシック" pitchFamily="-28" charset="-128"/>
                        </a:rPr>
                        <a:t>2s</a:t>
                      </a:r>
                      <a:r>
                        <a:rPr kumimoji="0" lang="en-US" sz="1800" b="0" i="0" u="none" strike="noStrike" cap="none" normalizeH="0" baseline="3000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itchFamily="-28" charset="0"/>
                          <a:ea typeface="ＭＳ Ｐゴシック" pitchFamily="-28" charset="-128"/>
                        </a:rPr>
                        <a:t>1</a:t>
                      </a: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Book Antiqua" pitchFamily="-28" charset="0"/>
                        <a:ea typeface="ＭＳ Ｐゴシック" pitchFamily="-28" charset="-128"/>
                      </a:endParaRPr>
                    </a:p>
                  </a:txBody>
                  <a:tcPr marT="45715" marB="45715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F4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itchFamily="-28" charset="0"/>
                          <a:ea typeface="ＭＳ Ｐゴシック" pitchFamily="-28" charset="-128"/>
                        </a:rPr>
                        <a:t>Be   Z=4</a:t>
                      </a:r>
                    </a:p>
                  </a:txBody>
                  <a:tcPr marT="45715" marB="45715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F4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itchFamily="-28" charset="0"/>
                          <a:ea typeface="ＭＳ Ｐゴシック" pitchFamily="-28" charset="-128"/>
                        </a:rPr>
                        <a:t>1s</a:t>
                      </a:r>
                      <a:r>
                        <a:rPr kumimoji="0" lang="en-US" sz="1800" b="0" i="0" u="none" strike="noStrike" cap="none" normalizeH="0" baseline="3000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itchFamily="-28" charset="0"/>
                          <a:ea typeface="ＭＳ Ｐゴシック" pitchFamily="-28" charset="-128"/>
                        </a:rPr>
                        <a:t>2</a:t>
                      </a: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itchFamily="-28" charset="0"/>
                          <a:ea typeface="ＭＳ Ｐゴシック" pitchFamily="-28" charset="-128"/>
                        </a:rPr>
                        <a:t>2s</a:t>
                      </a:r>
                      <a:r>
                        <a:rPr kumimoji="0" lang="en-US" sz="1800" b="0" i="0" u="none" strike="noStrike" cap="none" normalizeH="0" baseline="3000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itchFamily="-28" charset="0"/>
                          <a:ea typeface="ＭＳ Ｐゴシック" pitchFamily="-28" charset="-128"/>
                        </a:rPr>
                        <a:t>2</a:t>
                      </a: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Book Antiqua" pitchFamily="-28" charset="0"/>
                        <a:ea typeface="ＭＳ Ｐゴシック" pitchFamily="-28" charset="-128"/>
                      </a:endParaRPr>
                    </a:p>
                  </a:txBody>
                  <a:tcPr marT="45715" marB="45715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F4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143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itchFamily="-28" charset="0"/>
                          <a:ea typeface="ＭＳ Ｐゴシック" pitchFamily="-28" charset="-128"/>
                        </a:rPr>
                        <a:t>B    Z=5</a:t>
                      </a:r>
                    </a:p>
                  </a:txBody>
                  <a:tcPr marT="45715" marB="45715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8C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itchFamily="-28" charset="0"/>
                          <a:ea typeface="ＭＳ Ｐゴシック" pitchFamily="-28" charset="-128"/>
                        </a:rPr>
                        <a:t>1s</a:t>
                      </a:r>
                      <a:r>
                        <a:rPr kumimoji="0" lang="en-US" sz="1800" b="0" i="0" u="none" strike="noStrike" cap="none" normalizeH="0" baseline="3000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itchFamily="-28" charset="0"/>
                          <a:ea typeface="ＭＳ Ｐゴシック" pitchFamily="-28" charset="-128"/>
                        </a:rPr>
                        <a:t>2</a:t>
                      </a: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itchFamily="-28" charset="0"/>
                          <a:ea typeface="ＭＳ Ｐゴシック" pitchFamily="-28" charset="-128"/>
                        </a:rPr>
                        <a:t>2s</a:t>
                      </a:r>
                      <a:r>
                        <a:rPr kumimoji="0" lang="en-US" sz="1800" b="0" i="0" u="none" strike="noStrike" cap="none" normalizeH="0" baseline="3000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itchFamily="-28" charset="0"/>
                          <a:ea typeface="ＭＳ Ｐゴシック" pitchFamily="-28" charset="-128"/>
                        </a:rPr>
                        <a:t>2</a:t>
                      </a: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itchFamily="-28" charset="0"/>
                          <a:ea typeface="ＭＳ Ｐゴシック" pitchFamily="-28" charset="-128"/>
                        </a:rPr>
                        <a:t>2p</a:t>
                      </a:r>
                      <a:r>
                        <a:rPr kumimoji="0" lang="en-US" sz="1800" b="0" i="0" u="none" strike="noStrike" cap="none" normalizeH="0" baseline="3000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itchFamily="-28" charset="0"/>
                          <a:ea typeface="ＭＳ Ｐゴシック" pitchFamily="-28" charset="-128"/>
                        </a:rPr>
                        <a:t>1</a:t>
                      </a: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Book Antiqua" pitchFamily="-28" charset="0"/>
                        <a:ea typeface="ＭＳ Ｐゴシック" pitchFamily="-28" charset="-128"/>
                      </a:endParaRPr>
                    </a:p>
                  </a:txBody>
                  <a:tcPr marT="45715" marB="45715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8C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itchFamily="-28" charset="0"/>
                          <a:ea typeface="ＭＳ Ｐゴシック" pitchFamily="-28" charset="-128"/>
                        </a:rPr>
                        <a:t>C    Z=6</a:t>
                      </a:r>
                    </a:p>
                  </a:txBody>
                  <a:tcPr marT="45715" marB="45715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8C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itchFamily="-28" charset="0"/>
                          <a:ea typeface="ＭＳ Ｐゴシック" pitchFamily="-28" charset="-128"/>
                        </a:rPr>
                        <a:t>1s</a:t>
                      </a:r>
                      <a:r>
                        <a:rPr kumimoji="0" lang="en-US" sz="1800" b="0" i="0" u="none" strike="noStrike" cap="none" normalizeH="0" baseline="3000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itchFamily="-28" charset="0"/>
                          <a:ea typeface="ＭＳ Ｐゴシック" pitchFamily="-28" charset="-128"/>
                        </a:rPr>
                        <a:t>2</a:t>
                      </a: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itchFamily="-28" charset="0"/>
                          <a:ea typeface="ＭＳ Ｐゴシック" pitchFamily="-28" charset="-128"/>
                        </a:rPr>
                        <a:t>2s</a:t>
                      </a:r>
                      <a:r>
                        <a:rPr kumimoji="0" lang="en-US" sz="1800" b="0" i="0" u="none" strike="noStrike" cap="none" normalizeH="0" baseline="3000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itchFamily="-28" charset="0"/>
                          <a:ea typeface="ＭＳ Ｐゴシック" pitchFamily="-28" charset="-128"/>
                        </a:rPr>
                        <a:t>2</a:t>
                      </a: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itchFamily="-28" charset="0"/>
                          <a:ea typeface="ＭＳ Ｐゴシック" pitchFamily="-28" charset="-128"/>
                        </a:rPr>
                        <a:t>2p</a:t>
                      </a:r>
                      <a:r>
                        <a:rPr kumimoji="0" lang="en-US" sz="1800" b="0" i="0" u="none" strike="noStrike" cap="none" normalizeH="0" baseline="3000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itchFamily="-28" charset="0"/>
                          <a:ea typeface="ＭＳ Ｐゴシック" pitchFamily="-28" charset="-128"/>
                        </a:rPr>
                        <a:t>2</a:t>
                      </a: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Book Antiqua" pitchFamily="-28" charset="0"/>
                        <a:ea typeface="ＭＳ Ｐゴシック" pitchFamily="-28" charset="-128"/>
                      </a:endParaRPr>
                    </a:p>
                  </a:txBody>
                  <a:tcPr marT="45715" marB="45715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8C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143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itchFamily="-28" charset="0"/>
                          <a:ea typeface="ＭＳ Ｐゴシック" pitchFamily="-28" charset="-128"/>
                        </a:rPr>
                        <a:t>N   Z=7</a:t>
                      </a:r>
                    </a:p>
                  </a:txBody>
                  <a:tcPr marT="45715" marB="45715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F4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itchFamily="-28" charset="0"/>
                          <a:ea typeface="ＭＳ Ｐゴシック" pitchFamily="-28" charset="-128"/>
                        </a:rPr>
                        <a:t>1s</a:t>
                      </a:r>
                      <a:r>
                        <a:rPr kumimoji="0" lang="en-US" sz="1800" b="0" i="0" u="none" strike="noStrike" cap="none" normalizeH="0" baseline="3000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itchFamily="-28" charset="0"/>
                          <a:ea typeface="ＭＳ Ｐゴシック" pitchFamily="-28" charset="-128"/>
                        </a:rPr>
                        <a:t>2</a:t>
                      </a: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itchFamily="-28" charset="0"/>
                          <a:ea typeface="ＭＳ Ｐゴシック" pitchFamily="-28" charset="-128"/>
                        </a:rPr>
                        <a:t>2s</a:t>
                      </a:r>
                      <a:r>
                        <a:rPr kumimoji="0" lang="en-US" sz="1800" b="0" i="0" u="none" strike="noStrike" cap="none" normalizeH="0" baseline="3000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itchFamily="-28" charset="0"/>
                          <a:ea typeface="ＭＳ Ｐゴシック" pitchFamily="-28" charset="-128"/>
                        </a:rPr>
                        <a:t>2</a:t>
                      </a: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itchFamily="-28" charset="0"/>
                          <a:ea typeface="ＭＳ Ｐゴシック" pitchFamily="-28" charset="-128"/>
                        </a:rPr>
                        <a:t>2p</a:t>
                      </a:r>
                      <a:r>
                        <a:rPr kumimoji="0" lang="en-US" sz="1800" b="0" i="0" u="none" strike="noStrike" cap="none" normalizeH="0" baseline="3000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itchFamily="-28" charset="0"/>
                          <a:ea typeface="ＭＳ Ｐゴシック" pitchFamily="-28" charset="-128"/>
                        </a:rPr>
                        <a:t>3</a:t>
                      </a: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Book Antiqua" pitchFamily="-28" charset="0"/>
                        <a:ea typeface="ＭＳ Ｐゴシック" pitchFamily="-28" charset="-128"/>
                      </a:endParaRPr>
                    </a:p>
                  </a:txBody>
                  <a:tcPr marT="45715" marB="45715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F4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itchFamily="-28" charset="0"/>
                          <a:ea typeface="ＭＳ Ｐゴシック" pitchFamily="-28" charset="-128"/>
                        </a:rPr>
                        <a:t>O    Z=8</a:t>
                      </a:r>
                    </a:p>
                  </a:txBody>
                  <a:tcPr marT="45715" marB="45715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F4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itchFamily="-28" charset="0"/>
                          <a:ea typeface="ＭＳ Ｐゴシック" pitchFamily="-28" charset="-128"/>
                        </a:rPr>
                        <a:t>1s</a:t>
                      </a:r>
                      <a:r>
                        <a:rPr kumimoji="0" lang="en-US" sz="1800" b="0" i="0" u="none" strike="noStrike" cap="none" normalizeH="0" baseline="3000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itchFamily="-28" charset="0"/>
                          <a:ea typeface="ＭＳ Ｐゴシック" pitchFamily="-28" charset="-128"/>
                        </a:rPr>
                        <a:t>2</a:t>
                      </a: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itchFamily="-28" charset="0"/>
                          <a:ea typeface="ＭＳ Ｐゴシック" pitchFamily="-28" charset="-128"/>
                        </a:rPr>
                        <a:t>2s</a:t>
                      </a:r>
                      <a:r>
                        <a:rPr kumimoji="0" lang="en-US" sz="1800" b="0" i="0" u="none" strike="noStrike" cap="none" normalizeH="0" baseline="3000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itchFamily="-28" charset="0"/>
                          <a:ea typeface="ＭＳ Ｐゴシック" pitchFamily="-28" charset="-128"/>
                        </a:rPr>
                        <a:t>2</a:t>
                      </a: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itchFamily="-28" charset="0"/>
                          <a:ea typeface="ＭＳ Ｐゴシック" pitchFamily="-28" charset="-128"/>
                        </a:rPr>
                        <a:t>2p</a:t>
                      </a:r>
                      <a:r>
                        <a:rPr kumimoji="0" lang="en-US" sz="1800" b="0" i="0" u="none" strike="noStrike" cap="none" normalizeH="0" baseline="3000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itchFamily="-28" charset="0"/>
                          <a:ea typeface="ＭＳ Ｐゴシック" pitchFamily="-28" charset="-128"/>
                        </a:rPr>
                        <a:t>4</a:t>
                      </a: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Book Antiqua" pitchFamily="-28" charset="0"/>
                        <a:ea typeface="ＭＳ Ｐゴシック" pitchFamily="-28" charset="-128"/>
                      </a:endParaRPr>
                    </a:p>
                  </a:txBody>
                  <a:tcPr marT="45715" marB="45715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F4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4006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itchFamily="-28" charset="0"/>
                          <a:ea typeface="ＭＳ Ｐゴシック" pitchFamily="-28" charset="-128"/>
                        </a:rPr>
                        <a:t>F    Z=9</a:t>
                      </a:r>
                    </a:p>
                  </a:txBody>
                  <a:tcPr marT="45715" marB="45715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8C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itchFamily="-28" charset="0"/>
                          <a:ea typeface="ＭＳ Ｐゴシック" pitchFamily="-28" charset="-128"/>
                        </a:rPr>
                        <a:t>1s</a:t>
                      </a:r>
                      <a:r>
                        <a:rPr kumimoji="0" lang="en-US" sz="1800" b="0" i="0" u="none" strike="noStrike" cap="none" normalizeH="0" baseline="3000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itchFamily="-28" charset="0"/>
                          <a:ea typeface="ＭＳ Ｐゴシック" pitchFamily="-28" charset="-128"/>
                        </a:rPr>
                        <a:t>2</a:t>
                      </a: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itchFamily="-28" charset="0"/>
                          <a:ea typeface="ＭＳ Ｐゴシック" pitchFamily="-28" charset="-128"/>
                        </a:rPr>
                        <a:t>2s</a:t>
                      </a:r>
                      <a:r>
                        <a:rPr kumimoji="0" lang="en-US" sz="1800" b="0" i="0" u="none" strike="noStrike" cap="none" normalizeH="0" baseline="3000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itchFamily="-28" charset="0"/>
                          <a:ea typeface="ＭＳ Ｐゴシック" pitchFamily="-28" charset="-128"/>
                        </a:rPr>
                        <a:t>2</a:t>
                      </a: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itchFamily="-28" charset="0"/>
                          <a:ea typeface="ＭＳ Ｐゴシック" pitchFamily="-28" charset="-128"/>
                        </a:rPr>
                        <a:t>2p</a:t>
                      </a:r>
                      <a:r>
                        <a:rPr kumimoji="0" lang="en-US" sz="1800" b="0" i="0" u="none" strike="noStrike" cap="none" normalizeH="0" baseline="3000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itchFamily="-28" charset="0"/>
                          <a:ea typeface="ＭＳ Ｐゴシック" pitchFamily="-28" charset="-128"/>
                        </a:rPr>
                        <a:t>5</a:t>
                      </a: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Book Antiqua" pitchFamily="-28" charset="0"/>
                        <a:ea typeface="ＭＳ Ｐゴシック" pitchFamily="-28" charset="-128"/>
                      </a:endParaRPr>
                    </a:p>
                  </a:txBody>
                  <a:tcPr marT="45715" marB="45715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8C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itchFamily="-28" charset="0"/>
                          <a:ea typeface="ＭＳ Ｐゴシック" pitchFamily="-28" charset="-128"/>
                        </a:rPr>
                        <a:t>Ne  Z=10</a:t>
                      </a:r>
                    </a:p>
                  </a:txBody>
                  <a:tcPr marT="45715" marB="45715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8C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itchFamily="-28" charset="0"/>
                          <a:ea typeface="ＭＳ Ｐゴシック" pitchFamily="-28" charset="-128"/>
                        </a:rPr>
                        <a:t>1s</a:t>
                      </a:r>
                      <a:r>
                        <a:rPr kumimoji="0" lang="en-US" sz="1800" b="0" i="0" u="none" strike="noStrike" cap="none" normalizeH="0" baseline="3000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itchFamily="-28" charset="0"/>
                          <a:ea typeface="ＭＳ Ｐゴシック" pitchFamily="-28" charset="-128"/>
                        </a:rPr>
                        <a:t>2</a:t>
                      </a: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itchFamily="-28" charset="0"/>
                          <a:ea typeface="ＭＳ Ｐゴシック" pitchFamily="-28" charset="-128"/>
                        </a:rPr>
                        <a:t>2s</a:t>
                      </a:r>
                      <a:r>
                        <a:rPr kumimoji="0" lang="en-US" sz="1800" b="0" i="0" u="none" strike="noStrike" cap="none" normalizeH="0" baseline="3000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itchFamily="-28" charset="0"/>
                          <a:ea typeface="ＭＳ Ｐゴシック" pitchFamily="-28" charset="-128"/>
                        </a:rPr>
                        <a:t>2</a:t>
                      </a: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itchFamily="-28" charset="0"/>
                          <a:ea typeface="ＭＳ Ｐゴシック" pitchFamily="-28" charset="-128"/>
                        </a:rPr>
                        <a:t>2p</a:t>
                      </a:r>
                      <a:r>
                        <a:rPr kumimoji="0" lang="en-US" sz="1800" b="0" i="0" u="none" strike="noStrike" cap="none" normalizeH="0" baseline="3000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itchFamily="-28" charset="0"/>
                          <a:ea typeface="ＭＳ Ｐゴシック" pitchFamily="-28" charset="-128"/>
                        </a:rPr>
                        <a:t>6</a:t>
                      </a: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Book Antiqua" pitchFamily="-28" charset="0"/>
                        <a:ea typeface="ＭＳ Ｐゴシック" pitchFamily="-28" charset="-128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itchFamily="-28" charset="0"/>
                          <a:ea typeface="ＭＳ Ｐゴシック" pitchFamily="-28" charset="-128"/>
                        </a:rPr>
                        <a:t>(2p is now full)</a:t>
                      </a:r>
                    </a:p>
                  </a:txBody>
                  <a:tcPr marT="45715" marB="45715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8C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143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itchFamily="-28" charset="0"/>
                          <a:ea typeface="ＭＳ Ｐゴシック" pitchFamily="-28" charset="-128"/>
                        </a:rPr>
                        <a:t>Na  Z=11</a:t>
                      </a:r>
                    </a:p>
                  </a:txBody>
                  <a:tcPr marT="45715" marB="45715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F4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itchFamily="-28" charset="0"/>
                          <a:ea typeface="ＭＳ Ｐゴシック" pitchFamily="-28" charset="-128"/>
                        </a:rPr>
                        <a:t>1s</a:t>
                      </a:r>
                      <a:r>
                        <a:rPr kumimoji="0" lang="en-US" sz="1800" b="0" i="0" u="none" strike="noStrike" cap="none" normalizeH="0" baseline="3000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itchFamily="-28" charset="0"/>
                          <a:ea typeface="ＭＳ Ｐゴシック" pitchFamily="-28" charset="-128"/>
                        </a:rPr>
                        <a:t>2</a:t>
                      </a: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itchFamily="-28" charset="0"/>
                          <a:ea typeface="ＭＳ Ｐゴシック" pitchFamily="-28" charset="-128"/>
                        </a:rPr>
                        <a:t>2s</a:t>
                      </a:r>
                      <a:r>
                        <a:rPr kumimoji="0" lang="en-US" sz="1800" b="0" i="0" u="none" strike="noStrike" cap="none" normalizeH="0" baseline="3000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itchFamily="-28" charset="0"/>
                          <a:ea typeface="ＭＳ Ｐゴシック" pitchFamily="-28" charset="-128"/>
                        </a:rPr>
                        <a:t>2</a:t>
                      </a: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itchFamily="-28" charset="0"/>
                          <a:ea typeface="ＭＳ Ｐゴシック" pitchFamily="-28" charset="-128"/>
                        </a:rPr>
                        <a:t>2p</a:t>
                      </a:r>
                      <a:r>
                        <a:rPr kumimoji="0" lang="en-US" sz="1800" b="0" i="0" u="none" strike="noStrike" cap="none" normalizeH="0" baseline="3000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itchFamily="-28" charset="0"/>
                          <a:ea typeface="ＭＳ Ｐゴシック" pitchFamily="-28" charset="-128"/>
                        </a:rPr>
                        <a:t>6</a:t>
                      </a: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itchFamily="-28" charset="0"/>
                          <a:ea typeface="ＭＳ Ｐゴシック" pitchFamily="-28" charset="-128"/>
                        </a:rPr>
                        <a:t>3s</a:t>
                      </a:r>
                      <a:r>
                        <a:rPr kumimoji="0" lang="en-US" sz="1800" b="0" i="0" u="none" strike="noStrike" cap="none" normalizeH="0" baseline="3000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itchFamily="-28" charset="0"/>
                          <a:ea typeface="ＭＳ Ｐゴシック" pitchFamily="-28" charset="-128"/>
                        </a:rPr>
                        <a:t>1</a:t>
                      </a: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Book Antiqua" pitchFamily="-28" charset="0"/>
                        <a:ea typeface="ＭＳ Ｐゴシック" pitchFamily="-28" charset="-128"/>
                      </a:endParaRPr>
                    </a:p>
                  </a:txBody>
                  <a:tcPr marT="45715" marB="45715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F4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itchFamily="-28" charset="0"/>
                          <a:ea typeface="ＭＳ Ｐゴシック" pitchFamily="-28" charset="-128"/>
                        </a:rPr>
                        <a:t>Cl   Z=17</a:t>
                      </a:r>
                    </a:p>
                  </a:txBody>
                  <a:tcPr marT="45715" marB="45715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F4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itchFamily="-28" charset="0"/>
                          <a:ea typeface="ＭＳ Ｐゴシック" pitchFamily="-28" charset="-128"/>
                        </a:rPr>
                        <a:t>1s</a:t>
                      </a:r>
                      <a:r>
                        <a:rPr kumimoji="0" lang="en-US" sz="1800" b="0" i="0" u="none" strike="noStrike" cap="none" normalizeH="0" baseline="3000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itchFamily="-28" charset="0"/>
                          <a:ea typeface="ＭＳ Ｐゴシック" pitchFamily="-28" charset="-128"/>
                        </a:rPr>
                        <a:t>2</a:t>
                      </a: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itchFamily="-28" charset="0"/>
                          <a:ea typeface="ＭＳ Ｐゴシック" pitchFamily="-28" charset="-128"/>
                        </a:rPr>
                        <a:t>2s</a:t>
                      </a:r>
                      <a:r>
                        <a:rPr kumimoji="0" lang="en-US" sz="1800" b="0" i="0" u="none" strike="noStrike" cap="none" normalizeH="0" baseline="3000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itchFamily="-28" charset="0"/>
                          <a:ea typeface="ＭＳ Ｐゴシック" pitchFamily="-28" charset="-128"/>
                        </a:rPr>
                        <a:t>2</a:t>
                      </a: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itchFamily="-28" charset="0"/>
                          <a:ea typeface="ＭＳ Ｐゴシック" pitchFamily="-28" charset="-128"/>
                        </a:rPr>
                        <a:t>2p</a:t>
                      </a:r>
                      <a:r>
                        <a:rPr kumimoji="0" lang="en-US" sz="1800" b="0" i="0" u="none" strike="noStrike" cap="none" normalizeH="0" baseline="3000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itchFamily="-28" charset="0"/>
                          <a:ea typeface="ＭＳ Ｐゴシック" pitchFamily="-28" charset="-128"/>
                        </a:rPr>
                        <a:t>6</a:t>
                      </a: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itchFamily="-28" charset="0"/>
                          <a:ea typeface="ＭＳ Ｐゴシック" pitchFamily="-28" charset="-128"/>
                        </a:rPr>
                        <a:t>3s</a:t>
                      </a:r>
                      <a:r>
                        <a:rPr kumimoji="0" lang="en-US" sz="1800" b="0" i="0" u="none" strike="noStrike" cap="none" normalizeH="0" baseline="3000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itchFamily="-28" charset="0"/>
                          <a:ea typeface="ＭＳ Ｐゴシック" pitchFamily="-28" charset="-128"/>
                        </a:rPr>
                        <a:t>2</a:t>
                      </a: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itchFamily="-28" charset="0"/>
                          <a:ea typeface="ＭＳ Ｐゴシック" pitchFamily="-28" charset="-128"/>
                        </a:rPr>
                        <a:t>3p</a:t>
                      </a:r>
                      <a:r>
                        <a:rPr kumimoji="0" lang="en-US" sz="1800" b="0" i="0" u="none" strike="noStrike" cap="none" normalizeH="0" baseline="3000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itchFamily="-28" charset="0"/>
                          <a:ea typeface="ＭＳ Ｐゴシック" pitchFamily="-28" charset="-128"/>
                        </a:rPr>
                        <a:t>5</a:t>
                      </a: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Book Antiqua" pitchFamily="-28" charset="0"/>
                        <a:ea typeface="ＭＳ Ｐゴシック" pitchFamily="-28" charset="-128"/>
                      </a:endParaRPr>
                    </a:p>
                  </a:txBody>
                  <a:tcPr marT="45715" marB="45715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F4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7143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itchFamily="-28" charset="0"/>
                          <a:ea typeface="ＭＳ Ｐゴシック" pitchFamily="-28" charset="-128"/>
                        </a:rPr>
                        <a:t>K    Z=19</a:t>
                      </a:r>
                    </a:p>
                  </a:txBody>
                  <a:tcPr marT="45715" marB="45715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8C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itchFamily="-28" charset="0"/>
                          <a:ea typeface="ＭＳ Ｐゴシック" pitchFamily="-28" charset="-128"/>
                        </a:rPr>
                        <a:t>1s</a:t>
                      </a:r>
                      <a:r>
                        <a:rPr kumimoji="0" lang="en-US" sz="1800" b="0" i="0" u="none" strike="noStrike" cap="none" normalizeH="0" baseline="3000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itchFamily="-28" charset="0"/>
                          <a:ea typeface="ＭＳ Ｐゴシック" pitchFamily="-28" charset="-128"/>
                        </a:rPr>
                        <a:t>2</a:t>
                      </a: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itchFamily="-28" charset="0"/>
                          <a:ea typeface="ＭＳ Ｐゴシック" pitchFamily="-28" charset="-128"/>
                        </a:rPr>
                        <a:t>2s</a:t>
                      </a:r>
                      <a:r>
                        <a:rPr kumimoji="0" lang="en-US" sz="1800" b="0" i="0" u="none" strike="noStrike" cap="none" normalizeH="0" baseline="3000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itchFamily="-28" charset="0"/>
                          <a:ea typeface="ＭＳ Ｐゴシック" pitchFamily="-28" charset="-128"/>
                        </a:rPr>
                        <a:t>2</a:t>
                      </a: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itchFamily="-28" charset="0"/>
                          <a:ea typeface="ＭＳ Ｐゴシック" pitchFamily="-28" charset="-128"/>
                        </a:rPr>
                        <a:t>2p</a:t>
                      </a:r>
                      <a:r>
                        <a:rPr kumimoji="0" lang="en-US" sz="1800" b="0" i="0" u="none" strike="noStrike" cap="none" normalizeH="0" baseline="3000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itchFamily="-28" charset="0"/>
                          <a:ea typeface="ＭＳ Ｐゴシック" pitchFamily="-28" charset="-128"/>
                        </a:rPr>
                        <a:t>6</a:t>
                      </a: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itchFamily="-28" charset="0"/>
                          <a:ea typeface="ＭＳ Ｐゴシック" pitchFamily="-28" charset="-128"/>
                        </a:rPr>
                        <a:t>3s</a:t>
                      </a:r>
                      <a:r>
                        <a:rPr kumimoji="0" lang="en-US" sz="1800" b="0" i="0" u="none" strike="noStrike" cap="none" normalizeH="0" baseline="3000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itchFamily="-28" charset="0"/>
                          <a:ea typeface="ＭＳ Ｐゴシック" pitchFamily="-28" charset="-128"/>
                        </a:rPr>
                        <a:t>2</a:t>
                      </a: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itchFamily="-28" charset="0"/>
                          <a:ea typeface="ＭＳ Ｐゴシック" pitchFamily="-28" charset="-128"/>
                        </a:rPr>
                        <a:t>3p</a:t>
                      </a:r>
                      <a:r>
                        <a:rPr kumimoji="0" lang="en-US" sz="1800" b="0" i="0" u="none" strike="noStrike" cap="none" normalizeH="0" baseline="3000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itchFamily="-28" charset="0"/>
                          <a:ea typeface="ＭＳ Ｐゴシック" pitchFamily="-28" charset="-128"/>
                        </a:rPr>
                        <a:t>6</a:t>
                      </a: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itchFamily="-28" charset="0"/>
                          <a:ea typeface="ＭＳ Ｐゴシック" pitchFamily="-28" charset="-128"/>
                        </a:rPr>
                        <a:t>4s</a:t>
                      </a:r>
                      <a:r>
                        <a:rPr kumimoji="0" lang="en-US" sz="1800" b="0" i="0" u="none" strike="noStrike" cap="none" normalizeH="0" baseline="3000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itchFamily="-28" charset="0"/>
                          <a:ea typeface="ＭＳ Ｐゴシック" pitchFamily="-28" charset="-128"/>
                        </a:rPr>
                        <a:t>1</a:t>
                      </a: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Book Antiqua" pitchFamily="-28" charset="0"/>
                        <a:ea typeface="ＭＳ Ｐゴシック" pitchFamily="-28" charset="-128"/>
                      </a:endParaRPr>
                    </a:p>
                  </a:txBody>
                  <a:tcPr marT="45715" marB="45715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8C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itchFamily="-28" charset="0"/>
                          <a:ea typeface="ＭＳ Ｐゴシック" pitchFamily="-28" charset="-128"/>
                        </a:rPr>
                        <a:t>Sc   Z=21</a:t>
                      </a:r>
                    </a:p>
                  </a:txBody>
                  <a:tcPr marT="45715" marB="45715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8C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itchFamily="-28" charset="0"/>
                          <a:ea typeface="ＭＳ Ｐゴシック" pitchFamily="-28" charset="-128"/>
                        </a:rPr>
                        <a:t>1s</a:t>
                      </a:r>
                      <a:r>
                        <a:rPr kumimoji="0" lang="en-US" sz="1800" b="0" i="0" u="none" strike="noStrike" cap="none" normalizeH="0" baseline="3000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itchFamily="-28" charset="0"/>
                          <a:ea typeface="ＭＳ Ｐゴシック" pitchFamily="-28" charset="-128"/>
                        </a:rPr>
                        <a:t>2</a:t>
                      </a: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itchFamily="-28" charset="0"/>
                          <a:ea typeface="ＭＳ Ｐゴシック" pitchFamily="-28" charset="-128"/>
                        </a:rPr>
                        <a:t>2s</a:t>
                      </a:r>
                      <a:r>
                        <a:rPr kumimoji="0" lang="en-US" sz="1800" b="0" i="0" u="none" strike="noStrike" cap="none" normalizeH="0" baseline="3000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itchFamily="-28" charset="0"/>
                          <a:ea typeface="ＭＳ Ｐゴシック" pitchFamily="-28" charset="-128"/>
                        </a:rPr>
                        <a:t>2</a:t>
                      </a: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itchFamily="-28" charset="0"/>
                          <a:ea typeface="ＭＳ Ｐゴシック" pitchFamily="-28" charset="-128"/>
                        </a:rPr>
                        <a:t>2p</a:t>
                      </a:r>
                      <a:r>
                        <a:rPr kumimoji="0" lang="en-US" sz="1800" b="0" i="0" u="none" strike="noStrike" cap="none" normalizeH="0" baseline="3000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itchFamily="-28" charset="0"/>
                          <a:ea typeface="ＭＳ Ｐゴシック" pitchFamily="-28" charset="-128"/>
                        </a:rPr>
                        <a:t>6</a:t>
                      </a: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itchFamily="-28" charset="0"/>
                          <a:ea typeface="ＭＳ Ｐゴシック" pitchFamily="-28" charset="-128"/>
                        </a:rPr>
                        <a:t>3s</a:t>
                      </a:r>
                      <a:r>
                        <a:rPr kumimoji="0" lang="en-US" sz="1800" b="0" i="0" u="none" strike="noStrike" cap="none" normalizeH="0" baseline="3000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itchFamily="-28" charset="0"/>
                          <a:ea typeface="ＭＳ Ｐゴシック" pitchFamily="-28" charset="-128"/>
                        </a:rPr>
                        <a:t>2</a:t>
                      </a: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itchFamily="-28" charset="0"/>
                          <a:ea typeface="ＭＳ Ｐゴシック" pitchFamily="-28" charset="-128"/>
                        </a:rPr>
                        <a:t>3p</a:t>
                      </a:r>
                      <a:r>
                        <a:rPr kumimoji="0" lang="en-US" sz="1800" b="0" i="0" u="none" strike="noStrike" cap="none" normalizeH="0" baseline="3000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itchFamily="-28" charset="0"/>
                          <a:ea typeface="ＭＳ Ｐゴシック" pitchFamily="-28" charset="-128"/>
                        </a:rPr>
                        <a:t>6</a:t>
                      </a: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itchFamily="-28" charset="0"/>
                          <a:ea typeface="ＭＳ Ｐゴシック" pitchFamily="-28" charset="-128"/>
                        </a:rPr>
                        <a:t>4s</a:t>
                      </a:r>
                      <a:r>
                        <a:rPr kumimoji="0" lang="en-US" sz="1800" b="0" i="0" u="none" strike="noStrike" cap="none" normalizeH="0" baseline="3000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itchFamily="-28" charset="0"/>
                          <a:ea typeface="ＭＳ Ｐゴシック" pitchFamily="-28" charset="-128"/>
                        </a:rPr>
                        <a:t>2</a:t>
                      </a: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itchFamily="-28" charset="0"/>
                          <a:ea typeface="ＭＳ Ｐゴシック" pitchFamily="-28" charset="-128"/>
                        </a:rPr>
                        <a:t>3d</a:t>
                      </a:r>
                      <a:r>
                        <a:rPr kumimoji="0" lang="en-US" sz="1800" b="0" i="0" u="none" strike="noStrike" cap="none" normalizeH="0" baseline="3000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itchFamily="-28" charset="0"/>
                          <a:ea typeface="ＭＳ Ｐゴシック" pitchFamily="-28" charset="-128"/>
                        </a:rPr>
                        <a:t>1</a:t>
                      </a: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Book Antiqua" pitchFamily="-28" charset="0"/>
                        <a:ea typeface="ＭＳ Ｐゴシック" pitchFamily="-28" charset="-128"/>
                      </a:endParaRPr>
                    </a:p>
                  </a:txBody>
                  <a:tcPr marT="45715" marB="45715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8C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7143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itchFamily="-28" charset="0"/>
                          <a:ea typeface="ＭＳ Ｐゴシック" pitchFamily="-28" charset="-128"/>
                        </a:rPr>
                        <a:t>Fe   Z=26</a:t>
                      </a:r>
                    </a:p>
                  </a:txBody>
                  <a:tcPr marT="45715" marB="45715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F4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itchFamily="-28" charset="0"/>
                          <a:ea typeface="ＭＳ Ｐゴシック" pitchFamily="-28" charset="-128"/>
                        </a:rPr>
                        <a:t>1s</a:t>
                      </a:r>
                      <a:r>
                        <a:rPr kumimoji="0" lang="en-US" sz="1800" b="0" i="0" u="none" strike="noStrike" cap="none" normalizeH="0" baseline="3000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itchFamily="-28" charset="0"/>
                          <a:ea typeface="ＭＳ Ｐゴシック" pitchFamily="-28" charset="-128"/>
                        </a:rPr>
                        <a:t>2</a:t>
                      </a: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itchFamily="-28" charset="0"/>
                          <a:ea typeface="ＭＳ Ｐゴシック" pitchFamily="-28" charset="-128"/>
                        </a:rPr>
                        <a:t>2s</a:t>
                      </a:r>
                      <a:r>
                        <a:rPr kumimoji="0" lang="en-US" sz="1800" b="0" i="0" u="none" strike="noStrike" cap="none" normalizeH="0" baseline="3000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itchFamily="-28" charset="0"/>
                          <a:ea typeface="ＭＳ Ｐゴシック" pitchFamily="-28" charset="-128"/>
                        </a:rPr>
                        <a:t>2</a:t>
                      </a: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itchFamily="-28" charset="0"/>
                          <a:ea typeface="ＭＳ Ｐゴシック" pitchFamily="-28" charset="-128"/>
                        </a:rPr>
                        <a:t>2p</a:t>
                      </a:r>
                      <a:r>
                        <a:rPr kumimoji="0" lang="en-US" sz="1800" b="0" i="0" u="none" strike="noStrike" cap="none" normalizeH="0" baseline="3000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itchFamily="-28" charset="0"/>
                          <a:ea typeface="ＭＳ Ｐゴシック" pitchFamily="-28" charset="-128"/>
                        </a:rPr>
                        <a:t>6</a:t>
                      </a: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itchFamily="-28" charset="0"/>
                          <a:ea typeface="ＭＳ Ｐゴシック" pitchFamily="-28" charset="-128"/>
                        </a:rPr>
                        <a:t>3s</a:t>
                      </a:r>
                      <a:r>
                        <a:rPr kumimoji="0" lang="en-US" sz="1800" b="0" i="0" u="none" strike="noStrike" cap="none" normalizeH="0" baseline="3000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itchFamily="-28" charset="0"/>
                          <a:ea typeface="ＭＳ Ｐゴシック" pitchFamily="-28" charset="-128"/>
                        </a:rPr>
                        <a:t>2</a:t>
                      </a: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itchFamily="-28" charset="0"/>
                          <a:ea typeface="ＭＳ Ｐゴシック" pitchFamily="-28" charset="-128"/>
                        </a:rPr>
                        <a:t>3p</a:t>
                      </a:r>
                      <a:r>
                        <a:rPr kumimoji="0" lang="en-US" sz="1800" b="0" i="0" u="none" strike="noStrike" cap="none" normalizeH="0" baseline="3000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itchFamily="-28" charset="0"/>
                          <a:ea typeface="ＭＳ Ｐゴシック" pitchFamily="-28" charset="-128"/>
                        </a:rPr>
                        <a:t>6</a:t>
                      </a: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itchFamily="-28" charset="0"/>
                          <a:ea typeface="ＭＳ Ｐゴシック" pitchFamily="-28" charset="-128"/>
                        </a:rPr>
                        <a:t>4s</a:t>
                      </a:r>
                      <a:r>
                        <a:rPr kumimoji="0" lang="en-US" sz="1800" b="0" i="0" u="none" strike="noStrike" cap="none" normalizeH="0" baseline="3000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itchFamily="-28" charset="0"/>
                          <a:ea typeface="ＭＳ Ｐゴシック" pitchFamily="-28" charset="-128"/>
                        </a:rPr>
                        <a:t>2</a:t>
                      </a: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itchFamily="-28" charset="0"/>
                          <a:ea typeface="ＭＳ Ｐゴシック" pitchFamily="-28" charset="-128"/>
                        </a:rPr>
                        <a:t>3d</a:t>
                      </a:r>
                      <a:r>
                        <a:rPr kumimoji="0" lang="en-US" sz="1800" b="0" i="0" u="none" strike="noStrike" cap="none" normalizeH="0" baseline="3000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itchFamily="-28" charset="0"/>
                          <a:ea typeface="ＭＳ Ｐゴシック" pitchFamily="-28" charset="-128"/>
                        </a:rPr>
                        <a:t>6</a:t>
                      </a: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Book Antiqua" pitchFamily="-28" charset="0"/>
                        <a:ea typeface="ＭＳ Ｐゴシック" pitchFamily="-28" charset="-128"/>
                      </a:endParaRPr>
                    </a:p>
                  </a:txBody>
                  <a:tcPr marT="45715" marB="45715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F4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itchFamily="-28" charset="0"/>
                          <a:ea typeface="ＭＳ Ｐゴシック" pitchFamily="-28" charset="-128"/>
                        </a:rPr>
                        <a:t>Br   Z=35</a:t>
                      </a:r>
                    </a:p>
                  </a:txBody>
                  <a:tcPr marT="45715" marB="45715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F4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itchFamily="-28" charset="0"/>
                          <a:ea typeface="ＭＳ Ｐゴシック" pitchFamily="-28" charset="-128"/>
                        </a:rPr>
                        <a:t>1s</a:t>
                      </a:r>
                      <a:r>
                        <a:rPr kumimoji="0" lang="en-US" sz="1800" b="0" i="0" u="none" strike="noStrike" cap="none" normalizeH="0" baseline="3000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itchFamily="-28" charset="0"/>
                          <a:ea typeface="ＭＳ Ｐゴシック" pitchFamily="-28" charset="-128"/>
                        </a:rPr>
                        <a:t>2</a:t>
                      </a: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itchFamily="-28" charset="0"/>
                          <a:ea typeface="ＭＳ Ｐゴシック" pitchFamily="-28" charset="-128"/>
                        </a:rPr>
                        <a:t>2s</a:t>
                      </a:r>
                      <a:r>
                        <a:rPr kumimoji="0" lang="en-US" sz="1800" b="0" i="0" u="none" strike="noStrike" cap="none" normalizeH="0" baseline="3000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itchFamily="-28" charset="0"/>
                          <a:ea typeface="ＭＳ Ｐゴシック" pitchFamily="-28" charset="-128"/>
                        </a:rPr>
                        <a:t>2</a:t>
                      </a: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itchFamily="-28" charset="0"/>
                          <a:ea typeface="ＭＳ Ｐゴシック" pitchFamily="-28" charset="-128"/>
                        </a:rPr>
                        <a:t>2p</a:t>
                      </a:r>
                      <a:r>
                        <a:rPr kumimoji="0" lang="en-US" sz="1800" b="0" i="0" u="none" strike="noStrike" cap="none" normalizeH="0" baseline="3000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itchFamily="-28" charset="0"/>
                          <a:ea typeface="ＭＳ Ｐゴシック" pitchFamily="-28" charset="-128"/>
                        </a:rPr>
                        <a:t>6</a:t>
                      </a: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itchFamily="-28" charset="0"/>
                          <a:ea typeface="ＭＳ Ｐゴシック" pitchFamily="-28" charset="-128"/>
                        </a:rPr>
                        <a:t>3s</a:t>
                      </a:r>
                      <a:r>
                        <a:rPr kumimoji="0" lang="en-US" sz="1800" b="0" i="0" u="none" strike="noStrike" cap="none" normalizeH="0" baseline="3000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itchFamily="-28" charset="0"/>
                          <a:ea typeface="ＭＳ Ｐゴシック" pitchFamily="-28" charset="-128"/>
                        </a:rPr>
                        <a:t>2</a:t>
                      </a: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itchFamily="-28" charset="0"/>
                          <a:ea typeface="ＭＳ Ｐゴシック" pitchFamily="-28" charset="-128"/>
                        </a:rPr>
                        <a:t>3p</a:t>
                      </a:r>
                      <a:r>
                        <a:rPr kumimoji="0" lang="en-US" sz="1800" b="0" i="0" u="none" strike="noStrike" cap="none" normalizeH="0" baseline="3000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itchFamily="-28" charset="0"/>
                          <a:ea typeface="ＭＳ Ｐゴシック" pitchFamily="-28" charset="-128"/>
                        </a:rPr>
                        <a:t>6</a:t>
                      </a: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itchFamily="-28" charset="0"/>
                          <a:ea typeface="ＭＳ Ｐゴシック" pitchFamily="-28" charset="-128"/>
                        </a:rPr>
                        <a:t>4s</a:t>
                      </a:r>
                      <a:r>
                        <a:rPr kumimoji="0" lang="en-US" sz="1800" b="0" i="0" u="none" strike="noStrike" cap="none" normalizeH="0" baseline="3000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itchFamily="-28" charset="0"/>
                          <a:ea typeface="ＭＳ Ｐゴシック" pitchFamily="-28" charset="-128"/>
                        </a:rPr>
                        <a:t>2</a:t>
                      </a: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itchFamily="-28" charset="0"/>
                          <a:ea typeface="ＭＳ Ｐゴシック" pitchFamily="-28" charset="-128"/>
                        </a:rPr>
                        <a:t>3d</a:t>
                      </a:r>
                      <a:r>
                        <a:rPr kumimoji="0" lang="en-US" sz="1800" b="0" i="0" u="none" strike="noStrike" cap="none" normalizeH="0" baseline="3000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itchFamily="-28" charset="0"/>
                          <a:ea typeface="ＭＳ Ｐゴシック" pitchFamily="-28" charset="-128"/>
                        </a:rPr>
                        <a:t>10</a:t>
                      </a: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itchFamily="-28" charset="0"/>
                          <a:ea typeface="ＭＳ Ｐゴシック" pitchFamily="-28" charset="-128"/>
                        </a:rPr>
                        <a:t>4p</a:t>
                      </a:r>
                      <a:r>
                        <a:rPr kumimoji="0" lang="en-US" sz="1800" b="0" i="0" u="none" strike="noStrike" cap="none" normalizeH="0" baseline="3000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itchFamily="-28" charset="0"/>
                          <a:ea typeface="ＭＳ Ｐゴシック" pitchFamily="-28" charset="-128"/>
                        </a:rPr>
                        <a:t>5</a:t>
                      </a: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Book Antiqua" pitchFamily="-28" charset="0"/>
                        <a:ea typeface="ＭＳ Ｐゴシック" pitchFamily="-28" charset="-128"/>
                      </a:endParaRPr>
                    </a:p>
                  </a:txBody>
                  <a:tcPr marT="45715" marB="45715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F4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1421907" y="5098742"/>
            <a:ext cx="8153400" cy="646331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" pitchFamily="-28" charset="0"/>
                <a:ea typeface="ＭＳ Ｐゴシック" pitchFamily="-28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" pitchFamily="-28" charset="0"/>
                <a:ea typeface="ＭＳ Ｐゴシック" pitchFamily="-28" charset="-128"/>
              </a:defRPr>
            </a:lvl2pPr>
            <a:lvl3pPr>
              <a:defRPr sz="2400">
                <a:solidFill>
                  <a:schemeClr val="tx1"/>
                </a:solidFill>
                <a:latin typeface="Times" pitchFamily="-28" charset="0"/>
                <a:ea typeface="ＭＳ Ｐゴシック" pitchFamily="-28" charset="-128"/>
              </a:defRPr>
            </a:lvl3pPr>
            <a:lvl4pPr>
              <a:defRPr sz="2400">
                <a:solidFill>
                  <a:schemeClr val="tx1"/>
                </a:solidFill>
                <a:latin typeface="Times" pitchFamily="-28" charset="0"/>
                <a:ea typeface="ＭＳ Ｐゴシック" pitchFamily="-28" charset="-128"/>
              </a:defRPr>
            </a:lvl4pPr>
            <a:lvl5pPr>
              <a:defRPr sz="2400">
                <a:solidFill>
                  <a:schemeClr val="tx1"/>
                </a:solidFill>
                <a:latin typeface="Times" pitchFamily="-28" charset="0"/>
                <a:ea typeface="ＭＳ Ｐゴシック" pitchFamily="-28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-28" charset="0"/>
                <a:ea typeface="ＭＳ Ｐゴシック" pitchFamily="-28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-28" charset="0"/>
                <a:ea typeface="ＭＳ Ｐゴシック" pitchFamily="-28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-28" charset="0"/>
                <a:ea typeface="ＭＳ Ｐゴシック" pitchFamily="-28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-28" charset="0"/>
                <a:ea typeface="ＭＳ Ｐゴシック" pitchFamily="-28" charset="-128"/>
              </a:defRPr>
            </a:lvl9pPr>
          </a:lstStyle>
          <a:p>
            <a:pPr>
              <a:defRPr/>
            </a:pPr>
            <a:r>
              <a:rPr lang="en-US" sz="1800">
                <a:solidFill>
                  <a:srgbClr val="FFFFFF"/>
                </a:solidFill>
                <a:latin typeface="Book Antiqua" pitchFamily="-28" charset="0"/>
              </a:rPr>
              <a:t>Note that all the numbers in the electron configuration add up to the atomic number for that element.  Ex:  for Ne (Z=10), 2+2+6 = 10</a:t>
            </a:r>
          </a:p>
        </p:txBody>
      </p:sp>
    </p:spTree>
    <p:extLst>
      <p:ext uri="{BB962C8B-B14F-4D97-AF65-F5344CB8AC3E}">
        <p14:creationId xmlns:p14="http://schemas.microsoft.com/office/powerpoint/2010/main" val="349850463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665018" y="-97704"/>
            <a:ext cx="10515600" cy="1325563"/>
          </a:xfrm>
        </p:spPr>
        <p:txBody>
          <a:bodyPr/>
          <a:lstStyle/>
          <a:p>
            <a:r>
              <a:rPr lang="en-US" dirty="0"/>
              <a:t>Lets Practice</a:t>
            </a:r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68865" y="839066"/>
            <a:ext cx="8162925" cy="268605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55864" y="3577257"/>
            <a:ext cx="10671463" cy="44935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Orbital notation:</a:t>
            </a:r>
          </a:p>
          <a:p>
            <a:endParaRPr lang="en-US" sz="3200" dirty="0"/>
          </a:p>
          <a:p>
            <a:r>
              <a:rPr lang="en-US" sz="3200" dirty="0"/>
              <a:t>1 s</a:t>
            </a:r>
            <a:r>
              <a:rPr lang="en-US" sz="3200" baseline="30000" dirty="0"/>
              <a:t>2</a:t>
            </a:r>
            <a:r>
              <a:rPr lang="en-US" sz="3200" dirty="0"/>
              <a:t> _____     </a:t>
            </a:r>
          </a:p>
          <a:p>
            <a:r>
              <a:rPr lang="en-US" sz="3200" dirty="0"/>
              <a:t>2 s</a:t>
            </a:r>
            <a:r>
              <a:rPr lang="en-US" sz="3200" baseline="30000" dirty="0"/>
              <a:t>2</a:t>
            </a:r>
            <a:r>
              <a:rPr lang="en-US" sz="3200" dirty="0"/>
              <a:t> _____     </a:t>
            </a:r>
          </a:p>
          <a:p>
            <a:r>
              <a:rPr lang="en-US" sz="3200" dirty="0"/>
              <a:t>2 p</a:t>
            </a:r>
            <a:r>
              <a:rPr lang="en-US" sz="3200" baseline="30000" dirty="0"/>
              <a:t>2</a:t>
            </a:r>
            <a:r>
              <a:rPr lang="en-US" sz="3200" dirty="0"/>
              <a:t> ______     _______      _______</a:t>
            </a:r>
          </a:p>
          <a:p>
            <a:endParaRPr lang="en-US" sz="2400" dirty="0"/>
          </a:p>
          <a:p>
            <a:r>
              <a:rPr lang="en-US" sz="2400" dirty="0"/>
              <a:t>  </a:t>
            </a:r>
          </a:p>
          <a:p>
            <a:endParaRPr lang="en-US" sz="2400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cxnSp>
        <p:nvCxnSpPr>
          <p:cNvPr id="10" name="Straight Arrow Connector 9"/>
          <p:cNvCxnSpPr/>
          <p:nvPr/>
        </p:nvCxnSpPr>
        <p:spPr>
          <a:xfrm flipH="1" flipV="1">
            <a:off x="1132610" y="5052623"/>
            <a:ext cx="10393" cy="42693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/>
          <p:nvPr/>
        </p:nvCxnSpPr>
        <p:spPr>
          <a:xfrm>
            <a:off x="1465118" y="5052623"/>
            <a:ext cx="0" cy="42693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/>
          <p:nvPr/>
        </p:nvCxnSpPr>
        <p:spPr>
          <a:xfrm flipH="1" flipV="1">
            <a:off x="3190009" y="5550406"/>
            <a:ext cx="3464" cy="49348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/>
          <p:nvPr/>
        </p:nvCxnSpPr>
        <p:spPr>
          <a:xfrm>
            <a:off x="1454727" y="4461887"/>
            <a:ext cx="10391" cy="47451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" name="Straight Arrow Connector 14"/>
          <p:cNvCxnSpPr/>
          <p:nvPr/>
        </p:nvCxnSpPr>
        <p:spPr>
          <a:xfrm flipH="1" flipV="1">
            <a:off x="1246909" y="5596335"/>
            <a:ext cx="17319" cy="45538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/>
          <p:nvPr/>
        </p:nvCxnSpPr>
        <p:spPr>
          <a:xfrm flipH="1" flipV="1">
            <a:off x="1132610" y="4461886"/>
            <a:ext cx="3463" cy="47451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4" name="TextBox 23"/>
          <p:cNvSpPr txBox="1"/>
          <p:nvPr/>
        </p:nvSpPr>
        <p:spPr>
          <a:xfrm>
            <a:off x="8614064" y="839066"/>
            <a:ext cx="3501736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sz="3200">
                <a:solidFill>
                  <a:prstClr val="black"/>
                </a:solidFill>
              </a:rPr>
              <a:t>Electron Configuration: 2-4</a:t>
            </a:r>
          </a:p>
          <a:p>
            <a:pPr lvl="0"/>
            <a:r>
              <a:rPr lang="en-US" sz="3200">
                <a:solidFill>
                  <a:prstClr val="black"/>
                </a:solidFill>
              </a:rPr>
              <a:t>2 electrons in the first shell and 4 electrons in the second shell</a:t>
            </a:r>
            <a:endParaRPr lang="en-US" sz="3200" dirty="0">
              <a:solidFill>
                <a:prstClr val="black"/>
              </a:solidFill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7200900" y="4260273"/>
            <a:ext cx="4062845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600" dirty="0">
                <a:solidFill>
                  <a:schemeClr val="accent1">
                    <a:lumMod val="50000"/>
                  </a:schemeClr>
                </a:solidFill>
              </a:rPr>
              <a:t>1s</a:t>
            </a:r>
            <a:r>
              <a:rPr lang="en-US" sz="6600" baseline="30000" dirty="0">
                <a:solidFill>
                  <a:schemeClr val="accent1">
                    <a:lumMod val="50000"/>
                  </a:schemeClr>
                </a:solidFill>
              </a:rPr>
              <a:t>2 </a:t>
            </a:r>
            <a:r>
              <a:rPr lang="en-US" sz="6600" dirty="0">
                <a:solidFill>
                  <a:schemeClr val="accent1">
                    <a:lumMod val="50000"/>
                  </a:schemeClr>
                </a:solidFill>
              </a:rPr>
              <a:t>2s</a:t>
            </a:r>
            <a:r>
              <a:rPr lang="en-US" sz="6600" baseline="30000" dirty="0">
                <a:solidFill>
                  <a:schemeClr val="accent1">
                    <a:lumMod val="50000"/>
                  </a:schemeClr>
                </a:solidFill>
              </a:rPr>
              <a:t>2 </a:t>
            </a:r>
            <a:r>
              <a:rPr lang="en-US" sz="6600" dirty="0">
                <a:solidFill>
                  <a:schemeClr val="accent1">
                    <a:lumMod val="50000"/>
                  </a:schemeClr>
                </a:solidFill>
              </a:rPr>
              <a:t>2p</a:t>
            </a:r>
            <a:r>
              <a:rPr lang="en-US" sz="6600" baseline="30000" dirty="0">
                <a:solidFill>
                  <a:schemeClr val="accent1">
                    <a:lumMod val="50000"/>
                  </a:schemeClr>
                </a:solidFill>
              </a:rPr>
              <a:t>2</a:t>
            </a:r>
            <a:endParaRPr lang="en-US" sz="6600" dirty="0">
              <a:solidFill>
                <a:schemeClr val="accent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435934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9" dur="500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Lets Try…….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Fluorine</a:t>
            </a:r>
          </a:p>
          <a:p>
            <a:pPr lvl="1"/>
            <a:r>
              <a:rPr lang="en-US" dirty="0"/>
              <a:t>Electron configuration is 2-7</a:t>
            </a:r>
          </a:p>
          <a:p>
            <a:pPr lvl="2"/>
            <a:r>
              <a:rPr lang="en-US" dirty="0"/>
              <a:t>2 electrons in the first shell and 7 electrons in the second</a:t>
            </a:r>
          </a:p>
          <a:p>
            <a:pPr lvl="2"/>
            <a:r>
              <a:rPr lang="en-US" dirty="0"/>
              <a:t>Reminder: the first shell only has the s sublevel and the s sublevel has only 1 orbital. The second shell has the s and p sublevel; the sublevel has 1 orbital and the p sublevel has 3 orbitals. Each orbital can hold 2 electrons 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55864" y="3785075"/>
            <a:ext cx="10671463" cy="44935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Orbital notation:</a:t>
            </a:r>
          </a:p>
          <a:p>
            <a:endParaRPr lang="en-US" sz="3200" dirty="0"/>
          </a:p>
          <a:p>
            <a:r>
              <a:rPr lang="en-US" sz="3200" dirty="0"/>
              <a:t>1 s</a:t>
            </a:r>
            <a:r>
              <a:rPr lang="en-US" sz="3200" baseline="30000" dirty="0"/>
              <a:t>2</a:t>
            </a:r>
            <a:r>
              <a:rPr lang="en-US" sz="3200" dirty="0"/>
              <a:t> _____     </a:t>
            </a:r>
          </a:p>
          <a:p>
            <a:r>
              <a:rPr lang="en-US" sz="3200" dirty="0"/>
              <a:t>2 s</a:t>
            </a:r>
            <a:r>
              <a:rPr lang="en-US" sz="3200" baseline="30000" dirty="0"/>
              <a:t>2</a:t>
            </a:r>
            <a:r>
              <a:rPr lang="en-US" sz="3200" dirty="0"/>
              <a:t> _____     </a:t>
            </a:r>
          </a:p>
          <a:p>
            <a:r>
              <a:rPr lang="en-US" sz="3200" dirty="0"/>
              <a:t>2 p</a:t>
            </a:r>
            <a:r>
              <a:rPr lang="en-US" sz="3200" baseline="30000" dirty="0"/>
              <a:t>5</a:t>
            </a:r>
            <a:r>
              <a:rPr lang="en-US" sz="3200" dirty="0"/>
              <a:t> ______     _______      _______</a:t>
            </a:r>
          </a:p>
          <a:p>
            <a:endParaRPr lang="en-US" sz="2400" dirty="0"/>
          </a:p>
          <a:p>
            <a:r>
              <a:rPr lang="en-US" sz="2400" dirty="0"/>
              <a:t>  </a:t>
            </a:r>
          </a:p>
          <a:p>
            <a:endParaRPr lang="en-US" sz="2400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cxnSp>
        <p:nvCxnSpPr>
          <p:cNvPr id="5" name="Straight Arrow Connector 4"/>
          <p:cNvCxnSpPr/>
          <p:nvPr/>
        </p:nvCxnSpPr>
        <p:spPr>
          <a:xfrm flipH="1" flipV="1">
            <a:off x="1208811" y="4766398"/>
            <a:ext cx="3463" cy="47451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" name="Straight Arrow Connector 5"/>
          <p:cNvCxnSpPr/>
          <p:nvPr/>
        </p:nvCxnSpPr>
        <p:spPr>
          <a:xfrm flipH="1" flipV="1">
            <a:off x="1136074" y="5278295"/>
            <a:ext cx="3463" cy="47451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" name="Straight Arrow Connector 6"/>
          <p:cNvCxnSpPr/>
          <p:nvPr/>
        </p:nvCxnSpPr>
        <p:spPr>
          <a:xfrm flipH="1" flipV="1">
            <a:off x="1219201" y="5752814"/>
            <a:ext cx="3463" cy="47451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" name="Straight Arrow Connector 7"/>
          <p:cNvCxnSpPr/>
          <p:nvPr/>
        </p:nvCxnSpPr>
        <p:spPr>
          <a:xfrm flipH="1" flipV="1">
            <a:off x="3013366" y="5702444"/>
            <a:ext cx="3463" cy="47451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" name="Straight Arrow Connector 8"/>
          <p:cNvCxnSpPr/>
          <p:nvPr/>
        </p:nvCxnSpPr>
        <p:spPr>
          <a:xfrm flipH="1" flipV="1">
            <a:off x="5036128" y="5752813"/>
            <a:ext cx="3463" cy="47451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/>
          <p:nvPr/>
        </p:nvCxnSpPr>
        <p:spPr>
          <a:xfrm>
            <a:off x="1572494" y="4766398"/>
            <a:ext cx="10391" cy="47451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/>
          <p:nvPr/>
        </p:nvCxnSpPr>
        <p:spPr>
          <a:xfrm>
            <a:off x="1525736" y="5227926"/>
            <a:ext cx="10391" cy="47451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/>
          <p:nvPr/>
        </p:nvCxnSpPr>
        <p:spPr>
          <a:xfrm>
            <a:off x="1640035" y="5727630"/>
            <a:ext cx="10391" cy="47451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/>
          <p:nvPr/>
        </p:nvCxnSpPr>
        <p:spPr>
          <a:xfrm>
            <a:off x="3508670" y="5702444"/>
            <a:ext cx="10391" cy="47451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7200900" y="4260273"/>
            <a:ext cx="4062845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600" dirty="0">
                <a:solidFill>
                  <a:schemeClr val="accent1">
                    <a:lumMod val="50000"/>
                  </a:schemeClr>
                </a:solidFill>
              </a:rPr>
              <a:t>1s</a:t>
            </a:r>
            <a:r>
              <a:rPr lang="en-US" sz="6600" baseline="30000" dirty="0">
                <a:solidFill>
                  <a:schemeClr val="accent1">
                    <a:lumMod val="50000"/>
                  </a:schemeClr>
                </a:solidFill>
              </a:rPr>
              <a:t>2 </a:t>
            </a:r>
            <a:r>
              <a:rPr lang="en-US" sz="6600" dirty="0">
                <a:solidFill>
                  <a:schemeClr val="accent1">
                    <a:lumMod val="50000"/>
                  </a:schemeClr>
                </a:solidFill>
              </a:rPr>
              <a:t>2s</a:t>
            </a:r>
            <a:r>
              <a:rPr lang="en-US" sz="6600" baseline="30000" dirty="0">
                <a:solidFill>
                  <a:schemeClr val="accent1">
                    <a:lumMod val="50000"/>
                  </a:schemeClr>
                </a:solidFill>
              </a:rPr>
              <a:t>2 </a:t>
            </a:r>
            <a:r>
              <a:rPr lang="en-US" sz="6600" dirty="0">
                <a:solidFill>
                  <a:schemeClr val="accent1">
                    <a:lumMod val="50000"/>
                  </a:schemeClr>
                </a:solidFill>
              </a:rPr>
              <a:t>2p</a:t>
            </a:r>
            <a:r>
              <a:rPr lang="en-US" sz="6600" baseline="30000" dirty="0">
                <a:solidFill>
                  <a:schemeClr val="accent1">
                    <a:lumMod val="50000"/>
                  </a:schemeClr>
                </a:solidFill>
              </a:rPr>
              <a:t>5</a:t>
            </a:r>
            <a:endParaRPr lang="en-US" sz="6600" dirty="0">
              <a:solidFill>
                <a:schemeClr val="accent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45677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8" dur="5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0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Faceta">
  <a:themeElements>
    <a:clrScheme name="Faceta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5FCBEF"/>
      </a:accent1>
      <a:accent2>
        <a:srgbClr val="2E83C3"/>
      </a:accent2>
      <a:accent3>
        <a:srgbClr val="42D0A2"/>
      </a:accent3>
      <a:accent4>
        <a:srgbClr val="2E946B"/>
      </a:accent4>
      <a:accent5>
        <a:srgbClr val="42B051"/>
      </a:accent5>
      <a:accent6>
        <a:srgbClr val="96D141"/>
      </a:accent6>
      <a:hlink>
        <a:srgbClr val="3FCDE7"/>
      </a:hlink>
      <a:folHlink>
        <a:srgbClr val="A9D3E1"/>
      </a:folHlink>
    </a:clrScheme>
    <a:fontScheme name="Faceta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a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0B5AB586-D108-4FC1-8368-649FE654B894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1072</TotalTime>
  <Words>975</Words>
  <Application>Microsoft Office PowerPoint</Application>
  <PresentationFormat>Panorámica</PresentationFormat>
  <Paragraphs>184</Paragraphs>
  <Slides>24</Slides>
  <Notes>3</Notes>
  <HiddenSlides>0</HiddenSlides>
  <MMClips>0</MMClips>
  <ScaleCrop>false</ScaleCrop>
  <HeadingPairs>
    <vt:vector size="6" baseType="variant">
      <vt:variant>
        <vt:lpstr>Fuentes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24</vt:i4>
      </vt:variant>
    </vt:vector>
  </HeadingPairs>
  <TitlesOfParts>
    <vt:vector size="31" baseType="lpstr">
      <vt:lpstr>Arial</vt:lpstr>
      <vt:lpstr>Book Antiqua</vt:lpstr>
      <vt:lpstr>Calibri</vt:lpstr>
      <vt:lpstr>Trebuchet MS</vt:lpstr>
      <vt:lpstr>Wingdings 2</vt:lpstr>
      <vt:lpstr>Wingdings 3</vt:lpstr>
      <vt:lpstr>Faceta</vt:lpstr>
      <vt:lpstr>Review Electron</vt:lpstr>
      <vt:lpstr>Presentación de PowerPoint</vt:lpstr>
      <vt:lpstr>Presentación de PowerPoint</vt:lpstr>
      <vt:lpstr>Another example!!!</vt:lpstr>
      <vt:lpstr>Another example!!!</vt:lpstr>
      <vt:lpstr>Review of Electron Cloud Model (Wave Mechanical Model)</vt:lpstr>
      <vt:lpstr>Electron Configuration</vt:lpstr>
      <vt:lpstr>Presentación de PowerPoint</vt:lpstr>
      <vt:lpstr>Let’s Practice</vt:lpstr>
      <vt:lpstr>Presentación de PowerPoint</vt:lpstr>
      <vt:lpstr>Sub-levels = Specific Atomic Orbitals</vt:lpstr>
      <vt:lpstr>Presentación de PowerPoint</vt:lpstr>
      <vt:lpstr>Example Electron Configuration with orbitals for Oxygen</vt:lpstr>
      <vt:lpstr>Orbital notation</vt:lpstr>
      <vt:lpstr>Atomic Orbitals</vt:lpstr>
      <vt:lpstr>Magnesium 2-8-2 1s22s22p63s2</vt:lpstr>
      <vt:lpstr>Atomic Orbital shapes</vt:lpstr>
      <vt:lpstr>Orbital notation</vt:lpstr>
      <vt:lpstr>Orbital notation</vt:lpstr>
      <vt:lpstr>Rules for  Filling Out Orbital Diagram</vt:lpstr>
      <vt:lpstr>Rules for Electron Configuration Cont.</vt:lpstr>
      <vt:lpstr>Electron Configurations</vt:lpstr>
      <vt:lpstr>Lets Practice</vt:lpstr>
      <vt:lpstr>Lets Try…….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Lia Minadis</dc:creator>
  <cp:lastModifiedBy>JOHN EDINSON MUÑOZ ATEHORTUA</cp:lastModifiedBy>
  <cp:revision>39</cp:revision>
  <cp:lastPrinted>2016-09-29T15:18:33Z</cp:lastPrinted>
  <dcterms:created xsi:type="dcterms:W3CDTF">2014-09-21T23:07:21Z</dcterms:created>
  <dcterms:modified xsi:type="dcterms:W3CDTF">2020-03-27T22:51:29Z</dcterms:modified>
</cp:coreProperties>
</file>